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8"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showGuides="1">
      <p:cViewPr>
        <p:scale>
          <a:sx n="25" d="100"/>
          <a:sy n="25" d="100"/>
        </p:scale>
        <p:origin x="-1920" y="-568"/>
      </p:cViewPr>
      <p:guideLst>
        <p:guide orient="horz" pos="10368"/>
        <p:guide pos="132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a:prstGeom prst="rect">
            <a:avLst/>
          </a:prstGeo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5" name="Footer Placeholder 4"/>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7680963"/>
            <a:ext cx="39502080" cy="217246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5" name="Footer Placeholder 4"/>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5" name="Footer Placeholder 4"/>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194560" y="7680963"/>
            <a:ext cx="39502080" cy="217246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5" name="Footer Placeholder 4"/>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a:prstGeom prst="rect">
            <a:avLst/>
          </a:prstGeo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a:prstGeom prst="rect">
            <a:avLst/>
          </a:prstGeo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5" name="Footer Placeholder 4"/>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a:prstGeom prst="rect">
            <a:avLst/>
          </a:prstGeo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a:prstGeom prst="rect">
            <a:avLst/>
          </a:prstGeo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6" name="Footer Placeholder 5"/>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a:prstGeom prst="rect">
            <a:avLst/>
          </a:prstGeo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a:prstGeom prst="rect">
            <a:avLst/>
          </a:prstGeo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a:prstGeom prst="rect">
            <a:avLst/>
          </a:prstGeo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a:prstGeom prst="rect">
            <a:avLst/>
          </a:prstGeo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8" name="Footer Placeholder 7"/>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4" name="Footer Placeholder 3"/>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3" name="Footer Placeholder 2"/>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a:prstGeom prst="rect">
            <a:avLst/>
          </a:prstGeo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a:prstGeom prst="rect">
            <a:avLst/>
          </a:prstGeo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a:prstGeom prst="rect">
            <a:avLst/>
          </a:prstGeo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6" name="Footer Placeholder 5"/>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a:prstGeom prst="rect">
            <a:avLst/>
          </a:prstGeo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a:prstGeom prst="rect">
            <a:avLst/>
          </a:prstGeo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a:prstGeom prst="rect">
            <a:avLst/>
          </a:prstGeo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2194560" y="30510482"/>
            <a:ext cx="10241280" cy="1752600"/>
          </a:xfrm>
          <a:prstGeom prst="rect">
            <a:avLst/>
          </a:prstGeom>
        </p:spPr>
        <p:txBody>
          <a:bodyPr/>
          <a:lstStyle/>
          <a:p>
            <a:fld id="{2FC28162-1CBF-1F44-9454-05FFA1C45712}" type="datetimeFigureOut">
              <a:rPr lang="en-US" smtClean="0"/>
              <a:pPr/>
              <a:t>10/29/12</a:t>
            </a:fld>
            <a:endParaRPr lang="en-US"/>
          </a:p>
        </p:txBody>
      </p:sp>
      <p:sp>
        <p:nvSpPr>
          <p:cNvPr id="6" name="Footer Placeholder 5"/>
          <p:cNvSpPr>
            <a:spLocks noGrp="1"/>
          </p:cNvSpPr>
          <p:nvPr>
            <p:ph type="ftr" sz="quarter" idx="11"/>
          </p:nvPr>
        </p:nvSpPr>
        <p:spPr>
          <a:xfrm>
            <a:off x="14996160" y="30510482"/>
            <a:ext cx="138988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a:lstStyle/>
          <a:p>
            <a:fld id="{B845230D-444C-6042-A8AB-03B9471512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6" name="Picture 45" descr="Sample Logo_4.png"/>
          <p:cNvPicPr>
            <a:picLocks noChangeAspect="1"/>
          </p:cNvPicPr>
          <p:nvPr/>
        </p:nvPicPr>
        <p:blipFill>
          <a:blip r:embed="rId2"/>
          <a:stretch>
            <a:fillRect/>
          </a:stretch>
        </p:blipFill>
        <p:spPr>
          <a:xfrm>
            <a:off x="37794617" y="515214"/>
            <a:ext cx="3649764" cy="3649764"/>
          </a:xfrm>
          <a:prstGeom prst="rect">
            <a:avLst/>
          </a:prstGeom>
        </p:spPr>
      </p:pic>
      <p:pic>
        <p:nvPicPr>
          <p:cNvPr id="47" name="Picture 90" descr="Nurse-Patient wheelchair"/>
          <p:cNvPicPr>
            <a:picLocks noChangeAspect="1" noChangeArrowheads="1"/>
          </p:cNvPicPr>
          <p:nvPr/>
        </p:nvPicPr>
        <p:blipFill>
          <a:blip r:embed="rId3"/>
          <a:srcRect l="1008" t="741" r="2816" b="6033"/>
          <a:stretch>
            <a:fillRect/>
          </a:stretch>
        </p:blipFill>
        <p:spPr bwMode="auto">
          <a:xfrm>
            <a:off x="15404510" y="16511464"/>
            <a:ext cx="13556023" cy="13256583"/>
          </a:xfrm>
          <a:prstGeom prst="rect">
            <a:avLst/>
          </a:prstGeom>
          <a:noFill/>
          <a:ln w="9525">
            <a:noFill/>
            <a:miter lim="800000"/>
            <a:headEnd/>
            <a:tailEnd/>
          </a:ln>
        </p:spPr>
      </p:pic>
      <p:sp>
        <p:nvSpPr>
          <p:cNvPr id="48" name="Round Diagonal Corner Rectangle 47"/>
          <p:cNvSpPr/>
          <p:nvPr/>
        </p:nvSpPr>
        <p:spPr>
          <a:xfrm>
            <a:off x="1019587" y="6142895"/>
            <a:ext cx="13458413" cy="3737244"/>
          </a:xfrm>
          <a:prstGeom prst="round2DiagRect">
            <a:avLst>
              <a:gd name="adj1" fmla="val 0"/>
              <a:gd name="adj2" fmla="val 0"/>
            </a:avLst>
          </a:prstGeom>
          <a:solidFill>
            <a:schemeClr val="bg1">
              <a:lumMod val="7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49" name="Text Box 3"/>
          <p:cNvSpPr txBox="1">
            <a:spLocks noChangeArrowheads="1"/>
          </p:cNvSpPr>
          <p:nvPr/>
        </p:nvSpPr>
        <p:spPr bwMode="auto">
          <a:xfrm>
            <a:off x="1101638" y="515214"/>
            <a:ext cx="30380648" cy="4955201"/>
          </a:xfrm>
          <a:prstGeom prst="rect">
            <a:avLst/>
          </a:prstGeom>
          <a:noFill/>
          <a:ln w="9525">
            <a:noFill/>
            <a:miter lim="800000"/>
            <a:headEnd/>
            <a:tailEnd/>
          </a:ln>
          <a:effectLst/>
        </p:spPr>
        <p:txBody>
          <a:bodyPr wrap="square" lIns="182877" tIns="91439" rIns="182877" bIns="91439">
            <a:prstTxWarp prst="textNoShape">
              <a:avLst/>
            </a:prstTxWarp>
            <a:spAutoFit/>
          </a:bodyPr>
          <a:lstStyle/>
          <a:p>
            <a:pPr defTabSz="5751513" eaLnBrk="0" hangingPunct="0">
              <a:lnSpc>
                <a:spcPts val="9000"/>
              </a:lnSpc>
            </a:pPr>
            <a:r>
              <a:rPr lang="en-US" sz="8000" b="1" cap="all" dirty="0" smtClean="0"/>
              <a:t>Start Here! Make it Interesting. Catchy. </a:t>
            </a:r>
          </a:p>
          <a:p>
            <a:pPr defTabSz="5751513" eaLnBrk="0" hangingPunct="0">
              <a:lnSpc>
                <a:spcPts val="9000"/>
              </a:lnSpc>
            </a:pPr>
            <a:r>
              <a:rPr lang="en-US" sz="8000" b="1" cap="all" dirty="0" smtClean="0"/>
              <a:t>Ideally, you want viewers to see your message here first.</a:t>
            </a:r>
          </a:p>
          <a:p>
            <a:pPr defTabSz="5751513" eaLnBrk="0" hangingPunct="0"/>
            <a:r>
              <a:rPr lang="en-US" sz="6300" dirty="0" smtClean="0">
                <a:ea typeface="Times New Roman" pitchFamily="-65" charset="0"/>
                <a:cs typeface="Times New Roman" pitchFamily="-65" charset="0"/>
              </a:rPr>
              <a:t>Researcher Name, PhD, Investigator Last Name, MD, Another Person, MS</a:t>
            </a:r>
            <a:endParaRPr lang="en-US" sz="6300" baseline="30000" dirty="0" smtClean="0">
              <a:ea typeface="Arial" pitchFamily="-65" charset="0"/>
              <a:cs typeface="Arial" pitchFamily="-65" charset="0"/>
            </a:endParaRPr>
          </a:p>
          <a:p>
            <a:pPr defTabSz="5751513" eaLnBrk="0" hangingPunct="0"/>
            <a:endParaRPr lang="en-US" sz="5700" dirty="0">
              <a:ea typeface="Arial" pitchFamily="-65" charset="0"/>
              <a:cs typeface="Arial" pitchFamily="-65" charset="0"/>
            </a:endParaRPr>
          </a:p>
          <a:p>
            <a:pPr defTabSz="5751513" eaLnBrk="0" hangingPunct="0"/>
            <a:endParaRPr lang="en-US" sz="4000" dirty="0">
              <a:ea typeface="Arial" pitchFamily="-65" charset="0"/>
              <a:cs typeface="Arial" pitchFamily="-65" charset="0"/>
            </a:endParaRPr>
          </a:p>
        </p:txBody>
      </p:sp>
      <p:sp>
        <p:nvSpPr>
          <p:cNvPr id="56" name="Round Diagonal Corner Rectangle 55"/>
          <p:cNvSpPr/>
          <p:nvPr/>
        </p:nvSpPr>
        <p:spPr>
          <a:xfrm>
            <a:off x="1030876" y="4678350"/>
            <a:ext cx="13447124" cy="1558614"/>
          </a:xfrm>
          <a:prstGeom prst="round2DiagRect">
            <a:avLst/>
          </a:prstGeom>
          <a:ln>
            <a:noFill/>
          </a:ln>
          <a:effectLst>
            <a:outerShdw blurRad="40000" dist="58039" dir="504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57" name="TextBox 56"/>
          <p:cNvSpPr txBox="1"/>
          <p:nvPr/>
        </p:nvSpPr>
        <p:spPr>
          <a:xfrm>
            <a:off x="1030875" y="4819455"/>
            <a:ext cx="13447123" cy="1200329"/>
          </a:xfrm>
          <a:prstGeom prst="rect">
            <a:avLst/>
          </a:prstGeom>
          <a:noFill/>
        </p:spPr>
        <p:txBody>
          <a:bodyPr wrap="square" rtlCol="0">
            <a:spAutoFit/>
          </a:bodyPr>
          <a:lstStyle/>
          <a:p>
            <a:pPr algn="ctr"/>
            <a:r>
              <a:rPr lang="en-US" sz="7200" b="1" dirty="0" smtClean="0">
                <a:solidFill>
                  <a:schemeClr val="bg1"/>
                </a:solidFill>
              </a:rPr>
              <a:t>BACKGROUND</a:t>
            </a:r>
            <a:endParaRPr lang="en-US" sz="7200" b="1" dirty="0">
              <a:solidFill>
                <a:schemeClr val="bg1"/>
              </a:solidFill>
            </a:endParaRPr>
          </a:p>
        </p:txBody>
      </p:sp>
      <p:sp>
        <p:nvSpPr>
          <p:cNvPr id="59" name="Round Diagonal Corner Rectangle 58"/>
          <p:cNvSpPr/>
          <p:nvPr/>
        </p:nvSpPr>
        <p:spPr>
          <a:xfrm>
            <a:off x="1008298" y="11960730"/>
            <a:ext cx="13469701" cy="4566260"/>
          </a:xfrm>
          <a:prstGeom prst="round2DiagRect">
            <a:avLst>
              <a:gd name="adj1" fmla="val 0"/>
              <a:gd name="adj2" fmla="val 0"/>
            </a:avLst>
          </a:prstGeom>
          <a:solidFill>
            <a:schemeClr val="bg1">
              <a:lumMod val="7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62" name="Round Diagonal Corner Rectangle 61"/>
          <p:cNvSpPr/>
          <p:nvPr/>
        </p:nvSpPr>
        <p:spPr>
          <a:xfrm>
            <a:off x="1019586" y="10496185"/>
            <a:ext cx="13458413" cy="1558614"/>
          </a:xfrm>
          <a:prstGeom prst="round2DiagRect">
            <a:avLst/>
          </a:prstGeom>
          <a:ln>
            <a:noFill/>
          </a:ln>
          <a:effectLst>
            <a:outerShdw blurRad="40000" dist="58039" dir="504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63" name="TextBox 62"/>
          <p:cNvSpPr txBox="1"/>
          <p:nvPr/>
        </p:nvSpPr>
        <p:spPr>
          <a:xfrm>
            <a:off x="1019587" y="10590255"/>
            <a:ext cx="13458412" cy="1200329"/>
          </a:xfrm>
          <a:prstGeom prst="rect">
            <a:avLst/>
          </a:prstGeom>
          <a:noFill/>
        </p:spPr>
        <p:txBody>
          <a:bodyPr wrap="square" rtlCol="0">
            <a:spAutoFit/>
          </a:bodyPr>
          <a:lstStyle/>
          <a:p>
            <a:pPr algn="ctr"/>
            <a:r>
              <a:rPr lang="en-US" sz="7200" b="1" dirty="0" smtClean="0">
                <a:solidFill>
                  <a:schemeClr val="bg1"/>
                </a:solidFill>
              </a:rPr>
              <a:t>OBJECTIVES</a:t>
            </a:r>
            <a:endParaRPr lang="en-US" sz="7200" b="1" dirty="0">
              <a:solidFill>
                <a:schemeClr val="bg1"/>
              </a:solidFill>
            </a:endParaRPr>
          </a:p>
        </p:txBody>
      </p:sp>
      <p:sp>
        <p:nvSpPr>
          <p:cNvPr id="64" name="Round Diagonal Corner Rectangle 63"/>
          <p:cNvSpPr/>
          <p:nvPr/>
        </p:nvSpPr>
        <p:spPr>
          <a:xfrm>
            <a:off x="1030876" y="18643938"/>
            <a:ext cx="13447123" cy="6400462"/>
          </a:xfrm>
          <a:prstGeom prst="round2DiagRect">
            <a:avLst>
              <a:gd name="adj1" fmla="val 0"/>
              <a:gd name="adj2" fmla="val 0"/>
            </a:avLst>
          </a:prstGeom>
          <a:solidFill>
            <a:schemeClr val="bg1">
              <a:lumMod val="7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69" name="Round Diagonal Corner Rectangle 68"/>
          <p:cNvSpPr/>
          <p:nvPr/>
        </p:nvSpPr>
        <p:spPr>
          <a:xfrm>
            <a:off x="1042165" y="17179394"/>
            <a:ext cx="13435834" cy="1558614"/>
          </a:xfrm>
          <a:prstGeom prst="round2DiagRect">
            <a:avLst/>
          </a:prstGeom>
          <a:ln>
            <a:noFill/>
          </a:ln>
          <a:effectLst>
            <a:outerShdw blurRad="40000" dist="58039" dir="504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70" name="TextBox 69"/>
          <p:cNvSpPr txBox="1"/>
          <p:nvPr/>
        </p:nvSpPr>
        <p:spPr>
          <a:xfrm>
            <a:off x="1042165" y="17273464"/>
            <a:ext cx="13435834" cy="1200329"/>
          </a:xfrm>
          <a:prstGeom prst="rect">
            <a:avLst/>
          </a:prstGeom>
          <a:noFill/>
        </p:spPr>
        <p:txBody>
          <a:bodyPr wrap="square" rtlCol="0">
            <a:spAutoFit/>
          </a:bodyPr>
          <a:lstStyle/>
          <a:p>
            <a:pPr algn="ctr"/>
            <a:r>
              <a:rPr lang="en-US" sz="7200" b="1" dirty="0" smtClean="0">
                <a:solidFill>
                  <a:schemeClr val="bg1"/>
                </a:solidFill>
              </a:rPr>
              <a:t>METHODS</a:t>
            </a:r>
            <a:endParaRPr lang="en-US" sz="7200" b="1" dirty="0">
              <a:solidFill>
                <a:schemeClr val="bg1"/>
              </a:solidFill>
            </a:endParaRPr>
          </a:p>
        </p:txBody>
      </p:sp>
      <p:sp>
        <p:nvSpPr>
          <p:cNvPr id="71" name="TextBox 70"/>
          <p:cNvSpPr txBox="1"/>
          <p:nvPr/>
        </p:nvSpPr>
        <p:spPr>
          <a:xfrm>
            <a:off x="2336607" y="6641536"/>
            <a:ext cx="10833175" cy="2308324"/>
          </a:xfrm>
          <a:prstGeom prst="rect">
            <a:avLst/>
          </a:prstGeom>
          <a:noFill/>
        </p:spPr>
        <p:txBody>
          <a:bodyPr wrap="square" rtlCol="0">
            <a:spAutoFit/>
          </a:bodyPr>
          <a:lstStyle/>
          <a:p>
            <a:r>
              <a:rPr lang="en-US" sz="3600" dirty="0" smtClean="0">
                <a:latin typeface="Georgia"/>
                <a:cs typeface="Georgia"/>
              </a:rPr>
              <a:t>Provide a very brief description of your research. Just a few key lines or bullets. Unless the poster session/meeting requires it, you should not put your abstract on the poster.</a:t>
            </a:r>
            <a:endParaRPr lang="en-US" sz="3600" dirty="0">
              <a:latin typeface="Georgia"/>
              <a:cs typeface="Georgia"/>
            </a:endParaRPr>
          </a:p>
        </p:txBody>
      </p:sp>
      <p:sp>
        <p:nvSpPr>
          <p:cNvPr id="73" name="TextBox 72"/>
          <p:cNvSpPr txBox="1"/>
          <p:nvPr/>
        </p:nvSpPr>
        <p:spPr>
          <a:xfrm>
            <a:off x="2336607" y="12650741"/>
            <a:ext cx="10833175" cy="2862322"/>
          </a:xfrm>
          <a:prstGeom prst="rect">
            <a:avLst/>
          </a:prstGeom>
          <a:noFill/>
        </p:spPr>
        <p:txBody>
          <a:bodyPr wrap="square" rtlCol="0">
            <a:spAutoFit/>
          </a:bodyPr>
          <a:lstStyle/>
          <a:p>
            <a:pPr marL="742950" indent="-742950">
              <a:buFont typeface="+mj-lt"/>
              <a:buAutoNum type="arabicPeriod"/>
            </a:pPr>
            <a:r>
              <a:rPr lang="en-US" sz="3600" dirty="0" smtClean="0">
                <a:latin typeface="Georgia"/>
                <a:cs typeface="Georgia"/>
              </a:rPr>
              <a:t>Your poster is an opportunity to engage viewers in a discussion of your work</a:t>
            </a:r>
          </a:p>
          <a:p>
            <a:pPr marL="742950" indent="-742950">
              <a:buFont typeface="+mj-lt"/>
              <a:buAutoNum type="arabicPeriod"/>
            </a:pPr>
            <a:r>
              <a:rPr lang="en-US" sz="3600" dirty="0" smtClean="0">
                <a:latin typeface="Georgia"/>
                <a:cs typeface="Georgia"/>
              </a:rPr>
              <a:t>It is not a mini-paper. Be brief.</a:t>
            </a:r>
          </a:p>
          <a:p>
            <a:pPr marL="742950" indent="-742950">
              <a:buFont typeface="+mj-lt"/>
              <a:buAutoNum type="arabicPeriod"/>
            </a:pPr>
            <a:r>
              <a:rPr lang="en-US" sz="3600" dirty="0" smtClean="0">
                <a:latin typeface="Georgia"/>
                <a:cs typeface="Georgia"/>
              </a:rPr>
              <a:t>Use short sentences or bullets to convey the objectives of your work.</a:t>
            </a:r>
            <a:endParaRPr lang="en-US" sz="3600" dirty="0">
              <a:latin typeface="Georgia"/>
              <a:cs typeface="Georgia"/>
            </a:endParaRPr>
          </a:p>
        </p:txBody>
      </p:sp>
      <p:sp>
        <p:nvSpPr>
          <p:cNvPr id="74" name="TextBox 73"/>
          <p:cNvSpPr txBox="1"/>
          <p:nvPr/>
        </p:nvSpPr>
        <p:spPr>
          <a:xfrm>
            <a:off x="2370475" y="19723521"/>
            <a:ext cx="11384716" cy="3970318"/>
          </a:xfrm>
          <a:prstGeom prst="rect">
            <a:avLst/>
          </a:prstGeom>
          <a:noFill/>
        </p:spPr>
        <p:txBody>
          <a:bodyPr wrap="square" rtlCol="0">
            <a:spAutoFit/>
          </a:bodyPr>
          <a:lstStyle/>
          <a:p>
            <a:r>
              <a:rPr lang="en-US" sz="3600" dirty="0" smtClean="0">
                <a:latin typeface="Georgia"/>
                <a:cs typeface="Georgia"/>
              </a:rPr>
              <a:t>Again, the fewer words you can use, the better. Only include the most relevant information about your research. </a:t>
            </a:r>
          </a:p>
          <a:p>
            <a:endParaRPr lang="en-US" sz="3600" dirty="0" smtClean="0">
              <a:latin typeface="Georgia"/>
              <a:cs typeface="Georgia"/>
            </a:endParaRPr>
          </a:p>
          <a:p>
            <a:r>
              <a:rPr lang="en-US" sz="3600" dirty="0" smtClean="0">
                <a:latin typeface="Georgia"/>
                <a:cs typeface="Georgia"/>
              </a:rPr>
              <a:t>You can always have a poster handout that includes your abstract, methods, resources and whatever other information you want interested viewers to have.</a:t>
            </a:r>
            <a:endParaRPr lang="en-US" sz="3600" dirty="0">
              <a:latin typeface="Georgia"/>
              <a:cs typeface="Georgia"/>
            </a:endParaRPr>
          </a:p>
        </p:txBody>
      </p:sp>
      <p:sp>
        <p:nvSpPr>
          <p:cNvPr id="75" name="Round Diagonal Corner Rectangle 74"/>
          <p:cNvSpPr/>
          <p:nvPr/>
        </p:nvSpPr>
        <p:spPr>
          <a:xfrm>
            <a:off x="15425306" y="4691108"/>
            <a:ext cx="27703894" cy="1558614"/>
          </a:xfrm>
          <a:prstGeom prst="round2DiagRect">
            <a:avLst/>
          </a:prstGeom>
          <a:ln>
            <a:noFill/>
          </a:ln>
          <a:effectLst>
            <a:outerShdw blurRad="40000" dist="58039" dir="504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76" name="TextBox 75"/>
          <p:cNvSpPr txBox="1"/>
          <p:nvPr/>
        </p:nvSpPr>
        <p:spPr>
          <a:xfrm>
            <a:off x="15404510" y="4819455"/>
            <a:ext cx="27724690" cy="1200329"/>
          </a:xfrm>
          <a:prstGeom prst="rect">
            <a:avLst/>
          </a:prstGeom>
          <a:noFill/>
        </p:spPr>
        <p:txBody>
          <a:bodyPr wrap="square" rtlCol="0">
            <a:spAutoFit/>
          </a:bodyPr>
          <a:lstStyle/>
          <a:p>
            <a:pPr algn="ctr"/>
            <a:r>
              <a:rPr lang="en-US" sz="7200" b="1" dirty="0" smtClean="0">
                <a:solidFill>
                  <a:schemeClr val="bg1"/>
                </a:solidFill>
              </a:rPr>
              <a:t>RESULTS</a:t>
            </a:r>
            <a:endParaRPr lang="en-US" sz="7200" b="1" dirty="0">
              <a:solidFill>
                <a:schemeClr val="bg1"/>
              </a:solidFill>
            </a:endParaRPr>
          </a:p>
        </p:txBody>
      </p:sp>
      <p:pic>
        <p:nvPicPr>
          <p:cNvPr id="77" name="Picture 76" descr="Line Graph.png"/>
          <p:cNvPicPr>
            <a:picLocks noChangeAspect="1"/>
          </p:cNvPicPr>
          <p:nvPr/>
        </p:nvPicPr>
        <p:blipFill>
          <a:blip r:embed="rId4"/>
          <a:stretch>
            <a:fillRect/>
          </a:stretch>
        </p:blipFill>
        <p:spPr>
          <a:xfrm>
            <a:off x="16125219" y="6559935"/>
            <a:ext cx="11251021" cy="8125737"/>
          </a:xfrm>
          <a:prstGeom prst="rect">
            <a:avLst/>
          </a:prstGeom>
        </p:spPr>
      </p:pic>
      <p:sp>
        <p:nvSpPr>
          <p:cNvPr id="78" name="TextBox 77"/>
          <p:cNvSpPr txBox="1"/>
          <p:nvPr/>
        </p:nvSpPr>
        <p:spPr>
          <a:xfrm>
            <a:off x="16125219" y="14829929"/>
            <a:ext cx="11251021" cy="707886"/>
          </a:xfrm>
          <a:prstGeom prst="rect">
            <a:avLst/>
          </a:prstGeom>
          <a:noFill/>
        </p:spPr>
        <p:txBody>
          <a:bodyPr wrap="square" rtlCol="0">
            <a:spAutoFit/>
          </a:bodyPr>
          <a:lstStyle/>
          <a:p>
            <a:pPr algn="ctr"/>
            <a:r>
              <a:rPr lang="en-US" sz="4000" b="1" dirty="0" smtClean="0"/>
              <a:t>Graphs, tables and charts should be clear</a:t>
            </a:r>
            <a:endParaRPr lang="en-US" sz="4000" b="1" dirty="0"/>
          </a:p>
        </p:txBody>
      </p:sp>
      <p:sp>
        <p:nvSpPr>
          <p:cNvPr id="80" name="TextBox 79"/>
          <p:cNvSpPr txBox="1"/>
          <p:nvPr/>
        </p:nvSpPr>
        <p:spPr>
          <a:xfrm rot="16200000">
            <a:off x="11580138" y="10268860"/>
            <a:ext cx="8125736" cy="707886"/>
          </a:xfrm>
          <a:prstGeom prst="rect">
            <a:avLst/>
          </a:prstGeom>
          <a:noFill/>
        </p:spPr>
        <p:txBody>
          <a:bodyPr wrap="square" rtlCol="0">
            <a:spAutoFit/>
          </a:bodyPr>
          <a:lstStyle/>
          <a:p>
            <a:pPr algn="ctr"/>
            <a:r>
              <a:rPr lang="en-US" sz="4000" b="1" dirty="0" smtClean="0"/>
              <a:t>Graphs/Tables/Charts </a:t>
            </a:r>
            <a:endParaRPr lang="en-US" sz="4000" b="1" dirty="0"/>
          </a:p>
        </p:txBody>
      </p:sp>
      <p:grpSp>
        <p:nvGrpSpPr>
          <p:cNvPr id="81" name="Group 80"/>
          <p:cNvGrpSpPr/>
          <p:nvPr/>
        </p:nvGrpSpPr>
        <p:grpSpPr>
          <a:xfrm>
            <a:off x="28688935" y="6654004"/>
            <a:ext cx="13462996" cy="8977881"/>
            <a:chOff x="27757212" y="7861908"/>
            <a:chExt cx="13462996" cy="8977881"/>
          </a:xfrm>
        </p:grpSpPr>
        <p:pic>
          <p:nvPicPr>
            <p:cNvPr id="82" name="Picture 81" descr="Bar Graph.png"/>
            <p:cNvPicPr>
              <a:picLocks noChangeAspect="1"/>
            </p:cNvPicPr>
            <p:nvPr/>
          </p:nvPicPr>
          <p:blipFill>
            <a:blip r:embed="rId5"/>
            <a:stretch>
              <a:fillRect/>
            </a:stretch>
          </p:blipFill>
          <p:spPr>
            <a:xfrm>
              <a:off x="28637815" y="7861909"/>
              <a:ext cx="12582393" cy="8125737"/>
            </a:xfrm>
            <a:prstGeom prst="rect">
              <a:avLst/>
            </a:prstGeom>
          </p:spPr>
        </p:pic>
        <p:sp>
          <p:nvSpPr>
            <p:cNvPr id="83" name="TextBox 82"/>
            <p:cNvSpPr txBox="1"/>
            <p:nvPr/>
          </p:nvSpPr>
          <p:spPr>
            <a:xfrm>
              <a:off x="29508118" y="16131903"/>
              <a:ext cx="11251021" cy="707886"/>
            </a:xfrm>
            <a:prstGeom prst="rect">
              <a:avLst/>
            </a:prstGeom>
            <a:noFill/>
          </p:spPr>
          <p:txBody>
            <a:bodyPr wrap="square" rtlCol="0">
              <a:spAutoFit/>
            </a:bodyPr>
            <a:lstStyle/>
            <a:p>
              <a:pPr algn="ctr"/>
              <a:r>
                <a:rPr lang="en-US" sz="4000" b="1" dirty="0" smtClean="0"/>
                <a:t>Include only key data that supports your message </a:t>
              </a:r>
              <a:endParaRPr lang="en-US" sz="4000" b="1" dirty="0"/>
            </a:p>
          </p:txBody>
        </p:sp>
        <p:sp>
          <p:nvSpPr>
            <p:cNvPr id="84" name="TextBox 83"/>
            <p:cNvSpPr txBox="1"/>
            <p:nvPr/>
          </p:nvSpPr>
          <p:spPr>
            <a:xfrm rot="16200000">
              <a:off x="24048286" y="11570834"/>
              <a:ext cx="8125737" cy="707885"/>
            </a:xfrm>
            <a:prstGeom prst="rect">
              <a:avLst/>
            </a:prstGeom>
            <a:noFill/>
          </p:spPr>
          <p:txBody>
            <a:bodyPr wrap="square" rtlCol="0">
              <a:spAutoFit/>
            </a:bodyPr>
            <a:lstStyle/>
            <a:p>
              <a:pPr algn="ctr"/>
              <a:r>
                <a:rPr lang="en-US" sz="4000" b="1" dirty="0" smtClean="0"/>
                <a:t>Graphs/Tables/Charts </a:t>
              </a:r>
              <a:endParaRPr lang="en-US" sz="4000" b="1" dirty="0"/>
            </a:p>
          </p:txBody>
        </p:sp>
      </p:grpSp>
      <p:sp>
        <p:nvSpPr>
          <p:cNvPr id="85" name="Round Same Side Corner Rectangle 84"/>
          <p:cNvSpPr/>
          <p:nvPr/>
        </p:nvSpPr>
        <p:spPr>
          <a:xfrm>
            <a:off x="1008298" y="30697883"/>
            <a:ext cx="42120902" cy="1521483"/>
          </a:xfrm>
          <a:prstGeom prst="round2Same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TextBox 107"/>
          <p:cNvSpPr txBox="1"/>
          <p:nvPr/>
        </p:nvSpPr>
        <p:spPr>
          <a:xfrm>
            <a:off x="2350718" y="31193191"/>
            <a:ext cx="10773702" cy="523220"/>
          </a:xfrm>
          <a:prstGeom prst="rect">
            <a:avLst/>
          </a:prstGeom>
          <a:noFill/>
        </p:spPr>
        <p:txBody>
          <a:bodyPr wrap="square" rtlCol="0">
            <a:spAutoFit/>
          </a:bodyPr>
          <a:lstStyle/>
          <a:p>
            <a:r>
              <a:rPr lang="en-US" sz="2800" b="1" dirty="0" smtClean="0">
                <a:solidFill>
                  <a:schemeClr val="bg1"/>
                </a:solidFill>
              </a:rPr>
              <a:t>© Copyright 2012. Info and Other Footer Info to Go Down Here.</a:t>
            </a:r>
            <a:endParaRPr lang="en-US" sz="2800" b="1" dirty="0">
              <a:solidFill>
                <a:schemeClr val="bg1"/>
              </a:solidFill>
            </a:endParaRPr>
          </a:p>
        </p:txBody>
      </p:sp>
      <p:grpSp>
        <p:nvGrpSpPr>
          <p:cNvPr id="109" name="Group 108"/>
          <p:cNvGrpSpPr/>
          <p:nvPr/>
        </p:nvGrpSpPr>
        <p:grpSpPr>
          <a:xfrm>
            <a:off x="3407677" y="25596550"/>
            <a:ext cx="6798225" cy="2946602"/>
            <a:chOff x="2378409" y="28029475"/>
            <a:chExt cx="7654988" cy="3317955"/>
          </a:xfrm>
        </p:grpSpPr>
        <p:pic>
          <p:nvPicPr>
            <p:cNvPr id="110" name="Picture 109" descr="Sample Logo.png"/>
            <p:cNvPicPr>
              <a:picLocks noChangeAspect="1"/>
            </p:cNvPicPr>
            <p:nvPr/>
          </p:nvPicPr>
          <p:blipFill>
            <a:blip r:embed="rId6"/>
            <a:stretch>
              <a:fillRect/>
            </a:stretch>
          </p:blipFill>
          <p:spPr>
            <a:xfrm>
              <a:off x="2378409" y="28029475"/>
              <a:ext cx="3317955" cy="3317955"/>
            </a:xfrm>
            <a:prstGeom prst="rect">
              <a:avLst/>
            </a:prstGeom>
          </p:spPr>
        </p:pic>
        <p:pic>
          <p:nvPicPr>
            <p:cNvPr id="111" name="Picture 110" descr="Sample Logo_3.png"/>
            <p:cNvPicPr>
              <a:picLocks noChangeAspect="1"/>
            </p:cNvPicPr>
            <p:nvPr/>
          </p:nvPicPr>
          <p:blipFill>
            <a:blip r:embed="rId7"/>
            <a:stretch>
              <a:fillRect/>
            </a:stretch>
          </p:blipFill>
          <p:spPr>
            <a:xfrm>
              <a:off x="6779994" y="28029475"/>
              <a:ext cx="3253403" cy="3154814"/>
            </a:xfrm>
            <a:prstGeom prst="rect">
              <a:avLst/>
            </a:prstGeom>
          </p:spPr>
        </p:pic>
        <p:sp>
          <p:nvSpPr>
            <p:cNvPr id="112" name="TextBox 111"/>
            <p:cNvSpPr txBox="1"/>
            <p:nvPr/>
          </p:nvSpPr>
          <p:spPr>
            <a:xfrm>
              <a:off x="2378409" y="29469728"/>
              <a:ext cx="7654988" cy="519848"/>
            </a:xfrm>
            <a:prstGeom prst="rect">
              <a:avLst/>
            </a:prstGeom>
            <a:solidFill>
              <a:srgbClr val="FFFFFF"/>
            </a:solidFill>
            <a:ln>
              <a:noFill/>
            </a:ln>
          </p:spPr>
          <p:txBody>
            <a:bodyPr wrap="square" rtlCol="0">
              <a:spAutoFit/>
            </a:bodyPr>
            <a:lstStyle/>
            <a:p>
              <a:pPr algn="ctr"/>
              <a:r>
                <a:rPr lang="en-US" sz="2400" b="1" dirty="0" smtClean="0"/>
                <a:t>YOUR FUNDING PARTNER LOGOS HERE</a:t>
              </a:r>
              <a:endParaRPr lang="en-US" sz="2400" b="1" dirty="0"/>
            </a:p>
          </p:txBody>
        </p:sp>
      </p:grpSp>
      <p:sp>
        <p:nvSpPr>
          <p:cNvPr id="113" name="Round Diagonal Corner Rectangle 112"/>
          <p:cNvSpPr/>
          <p:nvPr/>
        </p:nvSpPr>
        <p:spPr>
          <a:xfrm>
            <a:off x="29567451" y="22848556"/>
            <a:ext cx="13561749" cy="6919492"/>
          </a:xfrm>
          <a:prstGeom prst="round2DiagRect">
            <a:avLst>
              <a:gd name="adj1" fmla="val 0"/>
              <a:gd name="adj2" fmla="val 0"/>
            </a:avLst>
          </a:prstGeom>
          <a:solidFill>
            <a:schemeClr val="bg1">
              <a:lumMod val="7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4" name="Round Diagonal Corner Rectangle 113"/>
          <p:cNvSpPr/>
          <p:nvPr/>
        </p:nvSpPr>
        <p:spPr>
          <a:xfrm>
            <a:off x="29578740" y="21384011"/>
            <a:ext cx="13550460" cy="1558614"/>
          </a:xfrm>
          <a:prstGeom prst="round2DiagRect">
            <a:avLst/>
          </a:prstGeom>
          <a:ln>
            <a:noFill/>
          </a:ln>
          <a:effectLst>
            <a:outerShdw blurRad="40000" dist="58039" dir="504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5" name="TextBox 114"/>
          <p:cNvSpPr txBox="1"/>
          <p:nvPr/>
        </p:nvSpPr>
        <p:spPr>
          <a:xfrm>
            <a:off x="29578740" y="21478081"/>
            <a:ext cx="13550460" cy="1200329"/>
          </a:xfrm>
          <a:prstGeom prst="rect">
            <a:avLst/>
          </a:prstGeom>
          <a:noFill/>
        </p:spPr>
        <p:txBody>
          <a:bodyPr wrap="square" rtlCol="0">
            <a:spAutoFit/>
          </a:bodyPr>
          <a:lstStyle/>
          <a:p>
            <a:pPr algn="ctr"/>
            <a:r>
              <a:rPr lang="en-US" sz="7200" b="1" dirty="0" smtClean="0">
                <a:solidFill>
                  <a:schemeClr val="bg1"/>
                </a:solidFill>
              </a:rPr>
              <a:t>CONCLUSIONS</a:t>
            </a:r>
            <a:endParaRPr lang="en-US" sz="7200" b="1" dirty="0">
              <a:solidFill>
                <a:schemeClr val="bg1"/>
              </a:solidFill>
            </a:endParaRPr>
          </a:p>
        </p:txBody>
      </p:sp>
      <p:sp>
        <p:nvSpPr>
          <p:cNvPr id="116" name="TextBox 115"/>
          <p:cNvSpPr txBox="1"/>
          <p:nvPr/>
        </p:nvSpPr>
        <p:spPr>
          <a:xfrm>
            <a:off x="30743359" y="23538567"/>
            <a:ext cx="11579203" cy="5078314"/>
          </a:xfrm>
          <a:prstGeom prst="rect">
            <a:avLst/>
          </a:prstGeom>
          <a:noFill/>
        </p:spPr>
        <p:txBody>
          <a:bodyPr wrap="square" rtlCol="0">
            <a:spAutoFit/>
          </a:bodyPr>
          <a:lstStyle/>
          <a:p>
            <a:pPr marL="742950" indent="-742950">
              <a:buFont typeface="+mj-lt"/>
              <a:buAutoNum type="arabicPeriod"/>
            </a:pPr>
            <a:r>
              <a:rPr lang="en-US" sz="3600" dirty="0" smtClean="0">
                <a:latin typeface="Georgia"/>
                <a:cs typeface="Georgia"/>
              </a:rPr>
              <a:t>Here's the place for your </a:t>
            </a:r>
            <a:r>
              <a:rPr lang="en-US" sz="3600" dirty="0" err="1" smtClean="0">
                <a:latin typeface="Georgia"/>
                <a:cs typeface="Georgia"/>
              </a:rPr>
              <a:t>message(s</a:t>
            </a:r>
            <a:r>
              <a:rPr lang="en-US" sz="3600" dirty="0" smtClean="0">
                <a:latin typeface="Georgia"/>
                <a:cs typeface="Georgia"/>
              </a:rPr>
              <a:t>). You should have one or two main messages. </a:t>
            </a:r>
            <a:br>
              <a:rPr lang="en-US" sz="3600" dirty="0" smtClean="0">
                <a:latin typeface="Georgia"/>
                <a:cs typeface="Georgia"/>
              </a:rPr>
            </a:br>
            <a:endParaRPr lang="en-US" sz="3600" dirty="0" smtClean="0">
              <a:latin typeface="Georgia"/>
              <a:cs typeface="Georgia"/>
            </a:endParaRPr>
          </a:p>
          <a:p>
            <a:pPr marL="742950" indent="-742950">
              <a:buFont typeface="+mj-lt"/>
              <a:buAutoNum type="arabicPeriod"/>
            </a:pPr>
            <a:r>
              <a:rPr lang="en-US" sz="3600" dirty="0" smtClean="0">
                <a:latin typeface="Georgia"/>
                <a:cs typeface="Georgia"/>
              </a:rPr>
              <a:t>What do you want to tell the viewer about your research and why it is important? Make sure that your findings are simply and clearly stated. </a:t>
            </a:r>
            <a:br>
              <a:rPr lang="en-US" sz="3600" dirty="0" smtClean="0">
                <a:latin typeface="Georgia"/>
                <a:cs typeface="Georgia"/>
              </a:rPr>
            </a:br>
            <a:endParaRPr lang="en-US" sz="3600" dirty="0" smtClean="0">
              <a:latin typeface="Georgia"/>
              <a:cs typeface="Georgia"/>
            </a:endParaRPr>
          </a:p>
          <a:p>
            <a:pPr marL="742950" indent="-742950">
              <a:buFont typeface="+mj-lt"/>
              <a:buAutoNum type="arabicPeriod"/>
            </a:pPr>
            <a:r>
              <a:rPr lang="en-US" sz="3600" dirty="0" smtClean="0">
                <a:latin typeface="Georgia"/>
                <a:cs typeface="Georgia"/>
              </a:rPr>
              <a:t>This will focus the viewer's attention on what it is you are trying to communicate about your research.</a:t>
            </a:r>
            <a:endParaRPr lang="en-US" sz="3600" dirty="0">
              <a:latin typeface="Georgia"/>
              <a:cs typeface="Georgia"/>
            </a:endParaRPr>
          </a:p>
        </p:txBody>
      </p:sp>
      <p:sp>
        <p:nvSpPr>
          <p:cNvPr id="117" name="TextBox 116"/>
          <p:cNvSpPr txBox="1"/>
          <p:nvPr/>
        </p:nvSpPr>
        <p:spPr>
          <a:xfrm>
            <a:off x="16266330" y="26463745"/>
            <a:ext cx="11893308" cy="2339102"/>
          </a:xfrm>
          <a:prstGeom prst="rect">
            <a:avLst/>
          </a:prstGeom>
          <a:solidFill>
            <a:schemeClr val="bg1">
              <a:alpha val="69000"/>
            </a:schemeClr>
          </a:solidFill>
        </p:spPr>
        <p:txBody>
          <a:bodyPr wrap="square" lIns="457200" tIns="182880" rIns="457200" bIns="182880" rtlCol="0">
            <a:spAutoFit/>
          </a:bodyPr>
          <a:lstStyle/>
          <a:p>
            <a:r>
              <a:rPr lang="en-US" sz="3200" b="1" dirty="0" smtClean="0"/>
              <a:t>Photos need to be of high enough quality that they print well in the large poster format. Especially important, make sure that they actually support your message. Photos for the sake of photos only detract from your message.</a:t>
            </a:r>
            <a:endParaRPr lang="en-US" sz="3200" b="1" dirty="0"/>
          </a:p>
        </p:txBody>
      </p:sp>
      <p:sp>
        <p:nvSpPr>
          <p:cNvPr id="118" name="TextBox 117"/>
          <p:cNvSpPr txBox="1"/>
          <p:nvPr/>
        </p:nvSpPr>
        <p:spPr>
          <a:xfrm>
            <a:off x="37324247" y="2174197"/>
            <a:ext cx="4651975" cy="461665"/>
          </a:xfrm>
          <a:prstGeom prst="rect">
            <a:avLst/>
          </a:prstGeom>
          <a:solidFill>
            <a:schemeClr val="bg1"/>
          </a:solidFill>
          <a:ln>
            <a:noFill/>
          </a:ln>
        </p:spPr>
        <p:txBody>
          <a:bodyPr wrap="square" rtlCol="0">
            <a:spAutoFit/>
          </a:bodyPr>
          <a:lstStyle/>
          <a:p>
            <a:pPr algn="ctr"/>
            <a:r>
              <a:rPr lang="en-US" sz="2400" b="1" dirty="0" smtClean="0"/>
              <a:t>YOUR UNIVERSITY LOGO HERE</a:t>
            </a:r>
            <a:endParaRPr lang="en-US" sz="2400" b="1" dirty="0"/>
          </a:p>
        </p:txBody>
      </p:sp>
      <p:sp>
        <p:nvSpPr>
          <p:cNvPr id="119" name="TextBox 118"/>
          <p:cNvSpPr txBox="1"/>
          <p:nvPr/>
        </p:nvSpPr>
        <p:spPr>
          <a:xfrm>
            <a:off x="3005482" y="28726364"/>
            <a:ext cx="8543354" cy="954107"/>
          </a:xfrm>
          <a:prstGeom prst="rect">
            <a:avLst/>
          </a:prstGeom>
          <a:noFill/>
        </p:spPr>
        <p:txBody>
          <a:bodyPr wrap="square" rtlCol="0">
            <a:spAutoFit/>
          </a:bodyPr>
          <a:lstStyle/>
          <a:p>
            <a:r>
              <a:rPr lang="en-US" sz="2800" i="1" dirty="0" smtClean="0">
                <a:latin typeface="Calibri"/>
                <a:cs typeface="Calibri"/>
              </a:rPr>
              <a:t>Use this area to write an acknowledgement. Thank all organizations that provided support for your project.</a:t>
            </a:r>
            <a:endParaRPr lang="en-US" sz="2800" i="1" dirty="0">
              <a:latin typeface="Calibri"/>
              <a:cs typeface="Calibri"/>
            </a:endParaRPr>
          </a:p>
        </p:txBody>
      </p:sp>
      <p:pic>
        <p:nvPicPr>
          <p:cNvPr id="120" name="Picture 119" descr="Pie Chart1.png"/>
          <p:cNvPicPr>
            <a:picLocks noChangeAspect="1"/>
          </p:cNvPicPr>
          <p:nvPr/>
        </p:nvPicPr>
        <p:blipFill>
          <a:blip r:embed="rId8"/>
          <a:stretch>
            <a:fillRect/>
          </a:stretch>
        </p:blipFill>
        <p:spPr>
          <a:xfrm>
            <a:off x="31977512" y="16406099"/>
            <a:ext cx="3378717" cy="3378717"/>
          </a:xfrm>
          <a:prstGeom prst="rect">
            <a:avLst/>
          </a:prstGeom>
        </p:spPr>
      </p:pic>
      <p:pic>
        <p:nvPicPr>
          <p:cNvPr id="121" name="Picture 120" descr="Pie Chart2.png"/>
          <p:cNvPicPr>
            <a:picLocks noChangeAspect="1"/>
          </p:cNvPicPr>
          <p:nvPr/>
        </p:nvPicPr>
        <p:blipFill>
          <a:blip r:embed="rId9"/>
          <a:stretch>
            <a:fillRect/>
          </a:stretch>
        </p:blipFill>
        <p:spPr>
          <a:xfrm>
            <a:off x="36240782" y="16406099"/>
            <a:ext cx="3378717" cy="3378717"/>
          </a:xfrm>
          <a:prstGeom prst="rect">
            <a:avLst/>
          </a:prstGeom>
        </p:spPr>
      </p:pic>
      <p:sp>
        <p:nvSpPr>
          <p:cNvPr id="122" name="TextBox 121"/>
          <p:cNvSpPr txBox="1"/>
          <p:nvPr/>
        </p:nvSpPr>
        <p:spPr>
          <a:xfrm>
            <a:off x="29578740" y="20062315"/>
            <a:ext cx="12582393" cy="707886"/>
          </a:xfrm>
          <a:prstGeom prst="rect">
            <a:avLst/>
          </a:prstGeom>
          <a:noFill/>
        </p:spPr>
        <p:txBody>
          <a:bodyPr wrap="square" rtlCol="0">
            <a:spAutoFit/>
          </a:bodyPr>
          <a:lstStyle/>
          <a:p>
            <a:pPr algn="ctr"/>
            <a:r>
              <a:rPr lang="en-US" sz="4000" b="1" dirty="0" smtClean="0"/>
              <a:t>Graphs, tables and charts should be clear</a:t>
            </a:r>
            <a:endParaRPr lang="en-US" sz="4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537</TotalTime>
  <Words>348</Words>
  <Application>Microsoft Macintosh PowerPoint</Application>
  <PresentationFormat>Custom</PresentationFormat>
  <Paragraphs>28</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Company>Unlimited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Vicki Pollack</dc:creator>
  <cp:lastModifiedBy>William Harris</cp:lastModifiedBy>
  <cp:revision>15</cp:revision>
  <dcterms:created xsi:type="dcterms:W3CDTF">2012-10-29T19:18:59Z</dcterms:created>
  <dcterms:modified xsi:type="dcterms:W3CDTF">2012-10-29T19:19:40Z</dcterms:modified>
</cp:coreProperties>
</file>