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8"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25" d="100"/>
          <a:sy n="25" d="100"/>
        </p:scale>
        <p:origin x="-1920" y="-560"/>
      </p:cViewPr>
      <p:guideLst>
        <p:guide orient="horz" pos="10368"/>
        <p:guide pos="132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a:prstGeom prst="rect">
            <a:avLst/>
          </a:prstGeo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80963"/>
            <a:ext cx="39502080" cy="217246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4560" y="7680963"/>
            <a:ext cx="39502080" cy="217246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8" name="Footer Placeholder 7"/>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4" name="Footer Placeholder 3"/>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3" name="Footer Placeholder 2"/>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a:prstGeom prst="rect">
            <a:avLst/>
          </a:prstGeo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11/5/12</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Round Diagonal Corner Rectangle 39"/>
          <p:cNvSpPr/>
          <p:nvPr/>
        </p:nvSpPr>
        <p:spPr>
          <a:xfrm>
            <a:off x="829017" y="11463728"/>
            <a:ext cx="13791295" cy="3737244"/>
          </a:xfrm>
          <a:prstGeom prst="round2DiagRect">
            <a:avLst>
              <a:gd name="adj1" fmla="val 0"/>
              <a:gd name="adj2" fmla="val 0"/>
            </a:avLst>
          </a:prstGeom>
          <a:solidFill>
            <a:srgbClr val="D9D9D9"/>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1" name="Text Box 3"/>
          <p:cNvSpPr txBox="1">
            <a:spLocks noChangeArrowheads="1"/>
          </p:cNvSpPr>
          <p:nvPr/>
        </p:nvSpPr>
        <p:spPr bwMode="auto">
          <a:xfrm>
            <a:off x="-158752" y="374108"/>
            <a:ext cx="44049951" cy="4955201"/>
          </a:xfrm>
          <a:prstGeom prst="rect">
            <a:avLst/>
          </a:prstGeom>
          <a:noFill/>
          <a:ln w="9525">
            <a:noFill/>
            <a:miter lim="800000"/>
            <a:headEnd/>
            <a:tailEnd/>
          </a:ln>
          <a:effectLst/>
        </p:spPr>
        <p:txBody>
          <a:bodyPr wrap="square" lIns="182877" tIns="91439" rIns="182877" bIns="91439">
            <a:prstTxWarp prst="textNoShape">
              <a:avLst/>
            </a:prstTxWarp>
            <a:spAutoFit/>
          </a:bodyPr>
          <a:lstStyle/>
          <a:p>
            <a:pPr algn="ctr" defTabSz="5751513" eaLnBrk="0" hangingPunct="0">
              <a:lnSpc>
                <a:spcPts val="9000"/>
              </a:lnSpc>
            </a:pPr>
            <a:r>
              <a:rPr lang="en-US" sz="8000" b="1" cap="all" dirty="0" smtClean="0"/>
              <a:t>Start Here! Make it Interesting. Catchy. </a:t>
            </a:r>
          </a:p>
          <a:p>
            <a:pPr algn="ctr" defTabSz="5751513" eaLnBrk="0" hangingPunct="0">
              <a:lnSpc>
                <a:spcPts val="9000"/>
              </a:lnSpc>
            </a:pPr>
            <a:r>
              <a:rPr lang="en-US" sz="8000" b="1" cap="all" dirty="0" smtClean="0"/>
              <a:t>Ideally, you want viewers to see your message here first.</a:t>
            </a:r>
          </a:p>
          <a:p>
            <a:pPr algn="ctr" defTabSz="5751513" eaLnBrk="0" hangingPunct="0"/>
            <a:r>
              <a:rPr lang="en-US" sz="6300" dirty="0" smtClean="0">
                <a:ea typeface="Times New Roman" pitchFamily="-65" charset="0"/>
                <a:cs typeface="Times New Roman" pitchFamily="-65" charset="0"/>
              </a:rPr>
              <a:t>Researcher Name, PhD, Investigator Last Name, MD, Another Person, MS</a:t>
            </a:r>
            <a:endParaRPr lang="en-US" sz="6300" baseline="30000" dirty="0" smtClean="0">
              <a:ea typeface="Arial" pitchFamily="-65" charset="0"/>
              <a:cs typeface="Arial" pitchFamily="-65" charset="0"/>
            </a:endParaRPr>
          </a:p>
          <a:p>
            <a:pPr algn="ctr" defTabSz="5751513" eaLnBrk="0" hangingPunct="0"/>
            <a:endParaRPr lang="en-US" sz="5700" dirty="0">
              <a:ea typeface="Arial" pitchFamily="-65" charset="0"/>
              <a:cs typeface="Arial" pitchFamily="-65" charset="0"/>
            </a:endParaRPr>
          </a:p>
          <a:p>
            <a:pPr algn="ctr" defTabSz="5751513" eaLnBrk="0" hangingPunct="0"/>
            <a:endParaRPr lang="en-US" sz="4000" dirty="0">
              <a:ea typeface="Arial" pitchFamily="-65" charset="0"/>
              <a:cs typeface="Arial" pitchFamily="-65" charset="0"/>
            </a:endParaRPr>
          </a:p>
        </p:txBody>
      </p:sp>
      <p:sp>
        <p:nvSpPr>
          <p:cNvPr id="42" name="Round Diagonal Corner Rectangle 41"/>
          <p:cNvSpPr/>
          <p:nvPr/>
        </p:nvSpPr>
        <p:spPr>
          <a:xfrm>
            <a:off x="829016" y="5613599"/>
            <a:ext cx="42119321" cy="3856881"/>
          </a:xfrm>
          <a:prstGeom prst="round2DiagRect">
            <a:avLst>
              <a:gd name="adj1" fmla="val 0"/>
              <a:gd name="adj2" fmla="val 0"/>
            </a:avLst>
          </a:prstGeom>
          <a:solidFill>
            <a:schemeClr val="bg1">
              <a:lumMod val="8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a:off x="840304" y="9988403"/>
            <a:ext cx="13780008" cy="1558614"/>
          </a:xfrm>
          <a:prstGeom prst="round2DiagRect">
            <a:avLst/>
          </a:prstGeom>
          <a:ln>
            <a:noFill/>
          </a:ln>
          <a:effectLst>
            <a:outerShdw blurRad="40000" dist="58039" dir="504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TextBox 44"/>
          <p:cNvSpPr txBox="1"/>
          <p:nvPr/>
        </p:nvSpPr>
        <p:spPr>
          <a:xfrm>
            <a:off x="840305" y="10140288"/>
            <a:ext cx="13780005" cy="1200329"/>
          </a:xfrm>
          <a:prstGeom prst="rect">
            <a:avLst/>
          </a:prstGeom>
          <a:noFill/>
        </p:spPr>
        <p:txBody>
          <a:bodyPr wrap="square" rtlCol="0">
            <a:spAutoFit/>
          </a:bodyPr>
          <a:lstStyle/>
          <a:p>
            <a:pPr algn="ctr"/>
            <a:r>
              <a:rPr lang="en-US" sz="7200" b="1" dirty="0" smtClean="0">
                <a:solidFill>
                  <a:schemeClr val="bg1"/>
                </a:solidFill>
              </a:rPr>
              <a:t>BACKGROUND</a:t>
            </a:r>
            <a:endParaRPr lang="en-US" sz="7200" b="1" dirty="0">
              <a:solidFill>
                <a:schemeClr val="bg1"/>
              </a:solidFill>
            </a:endParaRPr>
          </a:p>
        </p:txBody>
      </p:sp>
      <p:sp>
        <p:nvSpPr>
          <p:cNvPr id="50" name="Round Diagonal Corner Rectangle 49"/>
          <p:cNvSpPr/>
          <p:nvPr/>
        </p:nvSpPr>
        <p:spPr>
          <a:xfrm>
            <a:off x="817728" y="16925963"/>
            <a:ext cx="13802583" cy="4566260"/>
          </a:xfrm>
          <a:prstGeom prst="round2DiagRect">
            <a:avLst>
              <a:gd name="adj1" fmla="val 0"/>
              <a:gd name="adj2" fmla="val 0"/>
            </a:avLst>
          </a:prstGeom>
          <a:solidFill>
            <a:srgbClr val="D9D9D9"/>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a:off x="829016" y="15461418"/>
            <a:ext cx="13791295" cy="1558614"/>
          </a:xfrm>
          <a:prstGeom prst="round2DiagRect">
            <a:avLst/>
          </a:prstGeom>
          <a:ln>
            <a:noFill/>
          </a:ln>
          <a:effectLst>
            <a:outerShdw blurRad="40000" dist="58039" dir="504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2" name="TextBox 51"/>
          <p:cNvSpPr txBox="1"/>
          <p:nvPr/>
        </p:nvSpPr>
        <p:spPr>
          <a:xfrm>
            <a:off x="829016" y="15555488"/>
            <a:ext cx="13791295" cy="1200329"/>
          </a:xfrm>
          <a:prstGeom prst="rect">
            <a:avLst/>
          </a:prstGeom>
          <a:noFill/>
        </p:spPr>
        <p:txBody>
          <a:bodyPr wrap="square" rtlCol="0">
            <a:spAutoFit/>
          </a:bodyPr>
          <a:lstStyle/>
          <a:p>
            <a:pPr algn="ctr"/>
            <a:r>
              <a:rPr lang="en-US" sz="7200" b="1" dirty="0" smtClean="0">
                <a:solidFill>
                  <a:schemeClr val="bg1"/>
                </a:solidFill>
              </a:rPr>
              <a:t>OBJECTIVES</a:t>
            </a:r>
            <a:endParaRPr lang="en-US" sz="7200" b="1" dirty="0">
              <a:solidFill>
                <a:schemeClr val="bg1"/>
              </a:solidFill>
            </a:endParaRPr>
          </a:p>
        </p:txBody>
      </p:sp>
      <p:sp>
        <p:nvSpPr>
          <p:cNvPr id="53" name="Round Diagonal Corner Rectangle 52"/>
          <p:cNvSpPr/>
          <p:nvPr/>
        </p:nvSpPr>
        <p:spPr>
          <a:xfrm>
            <a:off x="840306" y="23202771"/>
            <a:ext cx="13780004" cy="7068044"/>
          </a:xfrm>
          <a:prstGeom prst="round2DiagRect">
            <a:avLst>
              <a:gd name="adj1" fmla="val 0"/>
              <a:gd name="adj2" fmla="val 0"/>
            </a:avLst>
          </a:prstGeom>
          <a:solidFill>
            <a:srgbClr val="D9D9D9"/>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a:off x="851594" y="21738227"/>
            <a:ext cx="13768717" cy="1558614"/>
          </a:xfrm>
          <a:prstGeom prst="round2DiagRect">
            <a:avLst/>
          </a:prstGeom>
          <a:ln>
            <a:noFill/>
          </a:ln>
          <a:effectLst>
            <a:outerShdw blurRad="40000" dist="58039" dir="504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5" name="TextBox 54"/>
          <p:cNvSpPr txBox="1"/>
          <p:nvPr/>
        </p:nvSpPr>
        <p:spPr>
          <a:xfrm>
            <a:off x="851594" y="21832297"/>
            <a:ext cx="13768715" cy="1200329"/>
          </a:xfrm>
          <a:prstGeom prst="rect">
            <a:avLst/>
          </a:prstGeom>
          <a:noFill/>
        </p:spPr>
        <p:txBody>
          <a:bodyPr wrap="square" rtlCol="0">
            <a:spAutoFit/>
          </a:bodyPr>
          <a:lstStyle/>
          <a:p>
            <a:pPr algn="ctr"/>
            <a:r>
              <a:rPr lang="en-US" sz="7200" b="1" dirty="0" smtClean="0">
                <a:solidFill>
                  <a:schemeClr val="bg1"/>
                </a:solidFill>
              </a:rPr>
              <a:t>METHODS</a:t>
            </a:r>
            <a:endParaRPr lang="en-US" sz="7200" b="1" dirty="0">
              <a:solidFill>
                <a:schemeClr val="bg1"/>
              </a:solidFill>
            </a:endParaRPr>
          </a:p>
        </p:txBody>
      </p:sp>
      <p:sp>
        <p:nvSpPr>
          <p:cNvPr id="58" name="TextBox 57"/>
          <p:cNvSpPr txBox="1"/>
          <p:nvPr/>
        </p:nvSpPr>
        <p:spPr>
          <a:xfrm>
            <a:off x="2146037" y="11962369"/>
            <a:ext cx="11384726" cy="1569660"/>
          </a:xfrm>
          <a:prstGeom prst="rect">
            <a:avLst/>
          </a:prstGeom>
          <a:noFill/>
        </p:spPr>
        <p:txBody>
          <a:bodyPr wrap="square" rtlCol="0">
            <a:spAutoFit/>
          </a:bodyPr>
          <a:lstStyle/>
          <a:p>
            <a:r>
              <a:rPr lang="en-US" sz="3200" dirty="0" smtClean="0">
                <a:latin typeface="Georgia"/>
                <a:cs typeface="Georgia"/>
              </a:rPr>
              <a:t>Provide a very brief description of your research. Just a few key lines or bullets. Unless the poster session/meeting requires it, you should not put your abstract on the poster.</a:t>
            </a:r>
            <a:endParaRPr lang="en-US" sz="3200" dirty="0">
              <a:latin typeface="Georgia"/>
              <a:cs typeface="Georgia"/>
            </a:endParaRPr>
          </a:p>
        </p:txBody>
      </p:sp>
      <p:sp>
        <p:nvSpPr>
          <p:cNvPr id="60" name="TextBox 59"/>
          <p:cNvSpPr txBox="1"/>
          <p:nvPr/>
        </p:nvSpPr>
        <p:spPr>
          <a:xfrm>
            <a:off x="2146037" y="17615974"/>
            <a:ext cx="11384726" cy="2554545"/>
          </a:xfrm>
          <a:prstGeom prst="rect">
            <a:avLst/>
          </a:prstGeom>
          <a:noFill/>
        </p:spPr>
        <p:txBody>
          <a:bodyPr wrap="square" rtlCol="0">
            <a:spAutoFit/>
          </a:bodyPr>
          <a:lstStyle/>
          <a:p>
            <a:pPr marL="742950" indent="-742950">
              <a:buFont typeface="+mj-lt"/>
              <a:buAutoNum type="arabicPeriod"/>
            </a:pPr>
            <a:r>
              <a:rPr lang="en-US" sz="3200" dirty="0" smtClean="0">
                <a:latin typeface="Georgia"/>
                <a:cs typeface="Georgia"/>
              </a:rPr>
              <a:t>Your poster is an opportunity to engage viewers in a discussion of your work</a:t>
            </a:r>
          </a:p>
          <a:p>
            <a:pPr marL="742950" indent="-742950">
              <a:buFont typeface="+mj-lt"/>
              <a:buAutoNum type="arabicPeriod"/>
            </a:pPr>
            <a:r>
              <a:rPr lang="en-US" sz="3200" dirty="0" smtClean="0">
                <a:latin typeface="Georgia"/>
                <a:cs typeface="Georgia"/>
              </a:rPr>
              <a:t>It is not a mini-paper. Be brief.</a:t>
            </a:r>
          </a:p>
          <a:p>
            <a:pPr marL="742950" indent="-742950">
              <a:buFont typeface="+mj-lt"/>
              <a:buAutoNum type="arabicPeriod"/>
            </a:pPr>
            <a:r>
              <a:rPr lang="en-US" sz="3200" dirty="0" smtClean="0">
                <a:latin typeface="Georgia"/>
                <a:cs typeface="Georgia"/>
              </a:rPr>
              <a:t>Use short sentences or bullets to convey the objectives of your work.</a:t>
            </a:r>
            <a:endParaRPr lang="en-US" sz="3200" dirty="0">
              <a:latin typeface="Georgia"/>
              <a:cs typeface="Georgia"/>
            </a:endParaRPr>
          </a:p>
        </p:txBody>
      </p:sp>
      <p:sp>
        <p:nvSpPr>
          <p:cNvPr id="61" name="TextBox 60"/>
          <p:cNvSpPr txBox="1"/>
          <p:nvPr/>
        </p:nvSpPr>
        <p:spPr>
          <a:xfrm>
            <a:off x="2179905" y="24282354"/>
            <a:ext cx="11350858" cy="3046988"/>
          </a:xfrm>
          <a:prstGeom prst="rect">
            <a:avLst/>
          </a:prstGeom>
          <a:noFill/>
        </p:spPr>
        <p:txBody>
          <a:bodyPr wrap="square" rtlCol="0">
            <a:spAutoFit/>
          </a:bodyPr>
          <a:lstStyle/>
          <a:p>
            <a:r>
              <a:rPr lang="en-US" sz="3200" dirty="0" smtClean="0">
                <a:latin typeface="Georgia"/>
                <a:cs typeface="Georgia"/>
              </a:rPr>
              <a:t>Again, the fewer words you can use, the better. Only include the most relevant information about your research. </a:t>
            </a:r>
          </a:p>
          <a:p>
            <a:endParaRPr lang="en-US" sz="3200" dirty="0" smtClean="0">
              <a:latin typeface="Georgia"/>
              <a:cs typeface="Georgia"/>
            </a:endParaRPr>
          </a:p>
          <a:p>
            <a:r>
              <a:rPr lang="en-US" sz="3200" dirty="0" smtClean="0">
                <a:latin typeface="Georgia"/>
                <a:cs typeface="Georgia"/>
              </a:rPr>
              <a:t>You can always have a poster handout that includes your abstract, methods, resources and whatever other information you want interested viewers to have.</a:t>
            </a:r>
            <a:endParaRPr lang="en-US" sz="3200" dirty="0">
              <a:latin typeface="Georgia"/>
              <a:cs typeface="Georgia"/>
            </a:endParaRPr>
          </a:p>
        </p:txBody>
      </p:sp>
      <p:sp>
        <p:nvSpPr>
          <p:cNvPr id="65" name="Round Diagonal Corner Rectangle 64"/>
          <p:cNvSpPr/>
          <p:nvPr/>
        </p:nvSpPr>
        <p:spPr>
          <a:xfrm>
            <a:off x="14977709" y="10010478"/>
            <a:ext cx="27970628" cy="1558614"/>
          </a:xfrm>
          <a:prstGeom prst="round2DiagRect">
            <a:avLst/>
          </a:prstGeom>
          <a:ln>
            <a:noFill/>
          </a:ln>
          <a:effectLst>
            <a:outerShdw blurRad="40000" dist="58039" dir="504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6" name="TextBox 65"/>
          <p:cNvSpPr txBox="1"/>
          <p:nvPr/>
        </p:nvSpPr>
        <p:spPr>
          <a:xfrm>
            <a:off x="14257000" y="10151583"/>
            <a:ext cx="27070452" cy="1200329"/>
          </a:xfrm>
          <a:prstGeom prst="rect">
            <a:avLst/>
          </a:prstGeom>
          <a:noFill/>
        </p:spPr>
        <p:txBody>
          <a:bodyPr wrap="square" rtlCol="0">
            <a:spAutoFit/>
          </a:bodyPr>
          <a:lstStyle/>
          <a:p>
            <a:pPr algn="ctr"/>
            <a:r>
              <a:rPr lang="en-US" sz="7200" b="1" dirty="0" smtClean="0">
                <a:solidFill>
                  <a:schemeClr val="bg1"/>
                </a:solidFill>
              </a:rPr>
              <a:t>RESULTS</a:t>
            </a:r>
            <a:endParaRPr lang="en-US" sz="7200" b="1" dirty="0">
              <a:solidFill>
                <a:schemeClr val="bg1"/>
              </a:solidFill>
            </a:endParaRPr>
          </a:p>
        </p:txBody>
      </p:sp>
      <p:pic>
        <p:nvPicPr>
          <p:cNvPr id="67" name="Picture 66" descr="Line Graph.png"/>
          <p:cNvPicPr>
            <a:picLocks noChangeAspect="1"/>
          </p:cNvPicPr>
          <p:nvPr/>
        </p:nvPicPr>
        <p:blipFill>
          <a:blip r:embed="rId2"/>
          <a:stretch>
            <a:fillRect/>
          </a:stretch>
        </p:blipFill>
        <p:spPr>
          <a:xfrm>
            <a:off x="16162137" y="12095263"/>
            <a:ext cx="10066593" cy="7270317"/>
          </a:xfrm>
          <a:prstGeom prst="rect">
            <a:avLst/>
          </a:prstGeom>
        </p:spPr>
      </p:pic>
      <p:pic>
        <p:nvPicPr>
          <p:cNvPr id="68" name="Picture 67" descr="Bar Graph.png"/>
          <p:cNvPicPr>
            <a:picLocks noChangeAspect="1"/>
          </p:cNvPicPr>
          <p:nvPr/>
        </p:nvPicPr>
        <p:blipFill>
          <a:blip r:embed="rId3"/>
          <a:stretch>
            <a:fillRect/>
          </a:stretch>
        </p:blipFill>
        <p:spPr>
          <a:xfrm>
            <a:off x="29928533" y="12095263"/>
            <a:ext cx="11257808" cy="7270317"/>
          </a:xfrm>
          <a:prstGeom prst="rect">
            <a:avLst/>
          </a:prstGeom>
        </p:spPr>
      </p:pic>
      <p:pic>
        <p:nvPicPr>
          <p:cNvPr id="72" name="Picture 71" descr="Sample Logo.png"/>
          <p:cNvPicPr>
            <a:picLocks noChangeAspect="1"/>
          </p:cNvPicPr>
          <p:nvPr/>
        </p:nvPicPr>
        <p:blipFill>
          <a:blip r:embed="rId4"/>
          <a:stretch>
            <a:fillRect/>
          </a:stretch>
        </p:blipFill>
        <p:spPr>
          <a:xfrm>
            <a:off x="1260817" y="532862"/>
            <a:ext cx="3317955" cy="3317955"/>
          </a:xfrm>
          <a:prstGeom prst="rect">
            <a:avLst/>
          </a:prstGeom>
        </p:spPr>
      </p:pic>
      <p:pic>
        <p:nvPicPr>
          <p:cNvPr id="79" name="Picture 78" descr="TS_Ambulance Red Motion Blur.jpg"/>
          <p:cNvPicPr>
            <a:picLocks noChangeAspect="1"/>
          </p:cNvPicPr>
          <p:nvPr/>
        </p:nvPicPr>
        <p:blipFill>
          <a:blip r:embed="rId5"/>
          <a:srcRect t="5630" r="13673" b="26401"/>
          <a:stretch>
            <a:fillRect/>
          </a:stretch>
        </p:blipFill>
        <p:spPr>
          <a:xfrm>
            <a:off x="15411553" y="21167298"/>
            <a:ext cx="12938698" cy="6791467"/>
          </a:xfrm>
          <a:prstGeom prst="rect">
            <a:avLst/>
          </a:prstGeom>
        </p:spPr>
      </p:pic>
      <p:graphicFrame>
        <p:nvGraphicFramePr>
          <p:cNvPr id="86" name="Table 85"/>
          <p:cNvGraphicFramePr>
            <a:graphicFrameLocks noGrp="1"/>
          </p:cNvGraphicFramePr>
          <p:nvPr/>
        </p:nvGraphicFramePr>
        <p:xfrm>
          <a:off x="29852101" y="21029037"/>
          <a:ext cx="13096236" cy="9241890"/>
        </p:xfrm>
        <a:graphic>
          <a:graphicData uri="http://schemas.openxmlformats.org/drawingml/2006/table">
            <a:tbl>
              <a:tblPr firstRow="1" bandRow="1">
                <a:tableStyleId>{5C22544A-7EE6-4342-B048-85BDC9FD1C3A}</a:tableStyleId>
              </a:tblPr>
              <a:tblGrid>
                <a:gridCol w="3274059"/>
                <a:gridCol w="3274059"/>
                <a:gridCol w="3274059"/>
                <a:gridCol w="3274059"/>
              </a:tblGrid>
              <a:tr h="1613485">
                <a:tc>
                  <a:txBody>
                    <a:bodyPr/>
                    <a:lstStyle/>
                    <a:p>
                      <a:pPr algn="ctr"/>
                      <a:r>
                        <a:rPr lang="en-US" sz="2800" dirty="0" smtClean="0"/>
                        <a:t>Column Header</a:t>
                      </a:r>
                      <a:endParaRPr lang="en-US" sz="2800" dirty="0"/>
                    </a:p>
                  </a:txBody>
                  <a:tcPr marL="182880" marR="182880" marB="182880"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2800" dirty="0" smtClean="0"/>
                        <a:t>Column Header</a:t>
                      </a:r>
                    </a:p>
                  </a:txBody>
                  <a:tcPr marL="182880" marR="182880" marB="182880"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2800" dirty="0" smtClean="0"/>
                        <a:t>Column Header</a:t>
                      </a:r>
                    </a:p>
                  </a:txBody>
                  <a:tcPr marL="182880" marR="182880" marB="182880"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2800" baseline="0" dirty="0" smtClean="0"/>
                        <a:t>Column Header</a:t>
                      </a:r>
                    </a:p>
                  </a:txBody>
                  <a:tcPr marL="182880" marR="182880" marB="182880" anchor="ctr"/>
                </a:tc>
              </a:tr>
              <a:tr h="2542802">
                <a:tc>
                  <a:txBody>
                    <a:bodyPr/>
                    <a:lstStyle/>
                    <a:p>
                      <a:pPr rtl="0"/>
                      <a:r>
                        <a:rPr lang="en-US" sz="2800" b="0" i="0" kern="1200" dirty="0" smtClean="0">
                          <a:solidFill>
                            <a:schemeClr val="dk1"/>
                          </a:solidFill>
                          <a:latin typeface="Georgia"/>
                          <a:ea typeface="+mn-ea"/>
                          <a:cs typeface="Georgia"/>
                        </a:rPr>
                        <a:t>Include only the key data that supports your message</a:t>
                      </a:r>
                      <a:r>
                        <a:rPr lang="en-US" sz="2800" b="0" i="0" dirty="0" smtClean="0">
                          <a:latin typeface="Georgia"/>
                          <a:cs typeface="Georgia"/>
                        </a:rPr>
                        <a:t> </a:t>
                      </a:r>
                      <a:endParaRPr lang="en-US" sz="2800" b="0" i="0" kern="1200" baseline="0" dirty="0" smtClean="0">
                        <a:solidFill>
                          <a:schemeClr val="dk1"/>
                        </a:solidFill>
                        <a:latin typeface="Georgia"/>
                        <a:ea typeface="+mn-ea"/>
                        <a:cs typeface="Georgia"/>
                      </a:endParaRPr>
                    </a:p>
                  </a:txBody>
                  <a:tcPr marL="182880" marR="182880" marB="182880"/>
                </a:tc>
                <a:tc>
                  <a:txBody>
                    <a:bodyPr/>
                    <a:lstStyle/>
                    <a:p>
                      <a:pPr algn="l"/>
                      <a:r>
                        <a:rPr lang="en-US" sz="2800" b="0" i="0" dirty="0" smtClean="0">
                          <a:latin typeface="Georgia"/>
                          <a:cs typeface="Georgia"/>
                        </a:rPr>
                        <a:t>Graphs, tables and charts should be clear</a:t>
                      </a:r>
                      <a:endParaRPr lang="en-US" sz="2800" b="0" i="0" dirty="0">
                        <a:latin typeface="Georgia"/>
                        <a:cs typeface="Georgia"/>
                      </a:endParaRPr>
                    </a:p>
                  </a:txBody>
                  <a:tcPr marL="182880" marR="182880" marB="182880"/>
                </a:tc>
                <a:tc>
                  <a:txBody>
                    <a:bodyPr/>
                    <a:lstStyle/>
                    <a:p>
                      <a:pPr rtl="0"/>
                      <a:r>
                        <a:rPr lang="en-US" sz="2800" b="0" i="0" kern="1200" dirty="0" smtClean="0">
                          <a:solidFill>
                            <a:schemeClr val="dk1"/>
                          </a:solidFill>
                          <a:latin typeface="Georgia"/>
                          <a:ea typeface="+mn-ea"/>
                          <a:cs typeface="Georgia"/>
                        </a:rPr>
                        <a:t>Include only the key data that supports your message</a:t>
                      </a:r>
                      <a:r>
                        <a:rPr lang="en-US" sz="2800" b="0" i="0" dirty="0" smtClean="0">
                          <a:latin typeface="Georgia"/>
                          <a:cs typeface="Georgia"/>
                        </a:rPr>
                        <a:t> </a:t>
                      </a:r>
                      <a:endParaRPr lang="en-US" sz="2800" b="0" i="0" kern="1200" baseline="0" dirty="0" smtClean="0">
                        <a:solidFill>
                          <a:schemeClr val="dk1"/>
                        </a:solidFill>
                        <a:latin typeface="Georgia"/>
                        <a:ea typeface="+mn-ea"/>
                        <a:cs typeface="Georgia"/>
                      </a:endParaRPr>
                    </a:p>
                  </a:txBody>
                  <a:tcPr marL="182880" marR="182880" marB="182880"/>
                </a:tc>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lang="en-US" sz="2800" b="0" i="0" dirty="0" smtClean="0">
                          <a:latin typeface="Georgia"/>
                          <a:cs typeface="Georgia"/>
                        </a:rPr>
                        <a:t>Graphs, tables and charts should be clear</a:t>
                      </a:r>
                    </a:p>
                  </a:txBody>
                  <a:tcPr marL="182880" marR="182880" marB="182880"/>
                </a:tc>
              </a:tr>
              <a:tr h="2077832">
                <a:tc>
                  <a:txBody>
                    <a:bodyPr/>
                    <a:lstStyle/>
                    <a:p>
                      <a:pPr algn="l"/>
                      <a:r>
                        <a:rPr lang="en-US" sz="2800" b="0" i="0" dirty="0" smtClean="0">
                          <a:latin typeface="Georgia"/>
                          <a:cs typeface="Georgia"/>
                        </a:rPr>
                        <a:t>Graphs, tables and charts should be clear</a:t>
                      </a:r>
                      <a:endParaRPr lang="en-US" sz="2800" b="0" i="0" dirty="0">
                        <a:latin typeface="Georgia"/>
                        <a:cs typeface="Georgia"/>
                      </a:endParaRPr>
                    </a:p>
                  </a:txBody>
                  <a:tcPr marL="182880" marR="182880" marB="182880"/>
                </a:tc>
                <a:tc>
                  <a:txBody>
                    <a:bodyPr/>
                    <a:lstStyle/>
                    <a:p>
                      <a:pPr rtl="0"/>
                      <a:r>
                        <a:rPr lang="en-US" sz="2800" b="0" i="0" kern="1200" dirty="0" smtClean="0">
                          <a:solidFill>
                            <a:schemeClr val="dk1"/>
                          </a:solidFill>
                          <a:latin typeface="Georgia"/>
                          <a:ea typeface="+mn-ea"/>
                          <a:cs typeface="Georgia"/>
                        </a:rPr>
                        <a:t>Include only the key data that supports your message</a:t>
                      </a:r>
                      <a:r>
                        <a:rPr lang="en-US" sz="2800" b="0" i="0" dirty="0" smtClean="0">
                          <a:latin typeface="Georgia"/>
                          <a:cs typeface="Georgia"/>
                        </a:rPr>
                        <a:t> </a:t>
                      </a:r>
                      <a:endParaRPr lang="en-US" sz="2800" b="0" i="0" kern="1200" baseline="0" dirty="0" smtClean="0">
                        <a:solidFill>
                          <a:schemeClr val="dk1"/>
                        </a:solidFill>
                        <a:latin typeface="Georgia"/>
                        <a:ea typeface="+mn-ea"/>
                        <a:cs typeface="Georgia"/>
                      </a:endParaRPr>
                    </a:p>
                  </a:txBody>
                  <a:tcPr marL="182880" marR="182880" marB="182880"/>
                </a:tc>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lang="en-US" sz="2800" b="0" i="0" dirty="0" smtClean="0">
                          <a:latin typeface="Georgia"/>
                          <a:cs typeface="Georgia"/>
                        </a:rPr>
                        <a:t>Graphs, tables and charts should be clear</a:t>
                      </a:r>
                    </a:p>
                  </a:txBody>
                  <a:tcPr marL="182880" marR="182880" marB="182880"/>
                </a:tc>
                <a:tc>
                  <a:txBody>
                    <a:bodyPr/>
                    <a:lstStyle/>
                    <a:p>
                      <a:pPr rtl="0"/>
                      <a:r>
                        <a:rPr lang="en-US" sz="2800" b="0" i="0" kern="1200" dirty="0" smtClean="0">
                          <a:solidFill>
                            <a:schemeClr val="dk1"/>
                          </a:solidFill>
                          <a:latin typeface="Georgia"/>
                          <a:ea typeface="+mn-ea"/>
                          <a:cs typeface="Georgia"/>
                        </a:rPr>
                        <a:t>Include only the key data that supports your message</a:t>
                      </a:r>
                      <a:r>
                        <a:rPr lang="en-US" sz="2800" b="0" i="0" dirty="0" smtClean="0">
                          <a:latin typeface="Georgia"/>
                          <a:cs typeface="Georgia"/>
                        </a:rPr>
                        <a:t> </a:t>
                      </a:r>
                      <a:endParaRPr lang="en-US" sz="2800" b="0" i="0" kern="1200" baseline="0" dirty="0" smtClean="0">
                        <a:solidFill>
                          <a:schemeClr val="dk1"/>
                        </a:solidFill>
                        <a:latin typeface="Georgia"/>
                        <a:ea typeface="+mn-ea"/>
                        <a:cs typeface="Georgia"/>
                      </a:endParaRPr>
                    </a:p>
                  </a:txBody>
                  <a:tcPr marL="182880" marR="182880" marB="182880"/>
                </a:tc>
              </a:tr>
              <a:tr h="3007771">
                <a:tc>
                  <a:txBody>
                    <a:bodyPr/>
                    <a:lstStyle/>
                    <a:p>
                      <a:pPr rtl="0"/>
                      <a:r>
                        <a:rPr lang="en-US" sz="2800" b="0" i="0" kern="1200" dirty="0" smtClean="0">
                          <a:solidFill>
                            <a:schemeClr val="dk1"/>
                          </a:solidFill>
                          <a:latin typeface="Georgia"/>
                          <a:ea typeface="+mn-ea"/>
                          <a:cs typeface="Georgia"/>
                        </a:rPr>
                        <a:t>Include only the key data that supports your message</a:t>
                      </a:r>
                      <a:r>
                        <a:rPr lang="en-US" sz="2800" b="0" i="0" dirty="0" smtClean="0">
                          <a:latin typeface="Georgia"/>
                          <a:cs typeface="Georgia"/>
                        </a:rPr>
                        <a:t> </a:t>
                      </a:r>
                      <a:endParaRPr lang="en-US" sz="2800" b="0" i="0" kern="1200" baseline="0" dirty="0" smtClean="0">
                        <a:solidFill>
                          <a:schemeClr val="dk1"/>
                        </a:solidFill>
                        <a:latin typeface="Georgia"/>
                        <a:ea typeface="+mn-ea"/>
                        <a:cs typeface="Georgia"/>
                      </a:endParaRPr>
                    </a:p>
                  </a:txBody>
                  <a:tcPr marL="182880" marR="182880" marB="182880"/>
                </a:tc>
                <a:tc>
                  <a:txBody>
                    <a:bodyPr/>
                    <a:lstStyle/>
                    <a:p>
                      <a:pPr algn="l"/>
                      <a:r>
                        <a:rPr lang="en-US" sz="2800" b="0" i="0" dirty="0" smtClean="0">
                          <a:latin typeface="Georgia"/>
                          <a:cs typeface="Georgia"/>
                        </a:rPr>
                        <a:t>Graphs, tables and charts should be clear</a:t>
                      </a:r>
                      <a:endParaRPr lang="en-US" sz="2800" b="0" i="0" dirty="0">
                        <a:latin typeface="Georgia"/>
                        <a:cs typeface="Georgia"/>
                      </a:endParaRPr>
                    </a:p>
                  </a:txBody>
                  <a:tcPr marL="182880" marR="182880" marB="182880"/>
                </a:tc>
                <a:tc>
                  <a:txBody>
                    <a:bodyPr/>
                    <a:lstStyle/>
                    <a:p>
                      <a:pPr rtl="0"/>
                      <a:r>
                        <a:rPr lang="en-US" sz="2800" b="0" i="0" kern="1200" dirty="0" smtClean="0">
                          <a:solidFill>
                            <a:schemeClr val="dk1"/>
                          </a:solidFill>
                          <a:latin typeface="Georgia"/>
                          <a:ea typeface="+mn-ea"/>
                          <a:cs typeface="Georgia"/>
                        </a:rPr>
                        <a:t>Include only the key data that supports your message</a:t>
                      </a:r>
                      <a:r>
                        <a:rPr lang="en-US" sz="2800" b="0" i="0" dirty="0" smtClean="0">
                          <a:latin typeface="Georgia"/>
                          <a:cs typeface="Georgia"/>
                        </a:rPr>
                        <a:t> </a:t>
                      </a:r>
                      <a:endParaRPr lang="en-US" sz="2800" b="0" i="0" kern="1200" baseline="0" dirty="0" smtClean="0">
                        <a:solidFill>
                          <a:schemeClr val="dk1"/>
                        </a:solidFill>
                        <a:latin typeface="Georgia"/>
                        <a:ea typeface="+mn-ea"/>
                        <a:cs typeface="Georgia"/>
                      </a:endParaRPr>
                    </a:p>
                  </a:txBody>
                  <a:tcPr marL="182880" marR="182880" marB="182880"/>
                </a:tc>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lang="en-US" sz="2800" b="0" i="0" dirty="0" smtClean="0">
                          <a:latin typeface="Georgia"/>
                          <a:cs typeface="Georgia"/>
                        </a:rPr>
                        <a:t>Graphs, tables and charts should be clear</a:t>
                      </a:r>
                    </a:p>
                  </a:txBody>
                  <a:tcPr marL="182880" marR="182880" marB="182880"/>
                </a:tc>
              </a:tr>
            </a:tbl>
          </a:graphicData>
        </a:graphic>
      </p:graphicFrame>
      <p:sp>
        <p:nvSpPr>
          <p:cNvPr id="87" name="TextBox 86"/>
          <p:cNvSpPr txBox="1"/>
          <p:nvPr/>
        </p:nvSpPr>
        <p:spPr>
          <a:xfrm>
            <a:off x="15587309" y="19552457"/>
            <a:ext cx="11251021" cy="646331"/>
          </a:xfrm>
          <a:prstGeom prst="rect">
            <a:avLst/>
          </a:prstGeom>
          <a:noFill/>
        </p:spPr>
        <p:txBody>
          <a:bodyPr wrap="square" rtlCol="0">
            <a:spAutoFit/>
          </a:bodyPr>
          <a:lstStyle/>
          <a:p>
            <a:pPr algn="ctr"/>
            <a:r>
              <a:rPr lang="en-US" sz="3600" b="1" dirty="0" smtClean="0"/>
              <a:t>Graphs, tables and charts should be clear</a:t>
            </a:r>
            <a:endParaRPr lang="en-US" sz="3600" b="1" dirty="0"/>
          </a:p>
        </p:txBody>
      </p:sp>
      <p:sp>
        <p:nvSpPr>
          <p:cNvPr id="88" name="TextBox 87"/>
          <p:cNvSpPr txBox="1"/>
          <p:nvPr/>
        </p:nvSpPr>
        <p:spPr>
          <a:xfrm>
            <a:off x="30083851" y="19552457"/>
            <a:ext cx="11251021" cy="646331"/>
          </a:xfrm>
          <a:prstGeom prst="rect">
            <a:avLst/>
          </a:prstGeom>
          <a:noFill/>
        </p:spPr>
        <p:txBody>
          <a:bodyPr wrap="square" rtlCol="0">
            <a:spAutoFit/>
          </a:bodyPr>
          <a:lstStyle/>
          <a:p>
            <a:pPr algn="ctr"/>
            <a:r>
              <a:rPr lang="en-US" sz="3600" b="1" dirty="0" smtClean="0"/>
              <a:t>Include only key data that supports your message </a:t>
            </a:r>
            <a:endParaRPr lang="en-US" sz="3600" b="1" dirty="0"/>
          </a:p>
        </p:txBody>
      </p:sp>
      <p:sp>
        <p:nvSpPr>
          <p:cNvPr id="89" name="TextBox 88"/>
          <p:cNvSpPr txBox="1"/>
          <p:nvPr/>
        </p:nvSpPr>
        <p:spPr>
          <a:xfrm rot="16200000">
            <a:off x="11702628" y="15326965"/>
            <a:ext cx="8125736" cy="646331"/>
          </a:xfrm>
          <a:prstGeom prst="rect">
            <a:avLst/>
          </a:prstGeom>
          <a:noFill/>
        </p:spPr>
        <p:txBody>
          <a:bodyPr wrap="square" rtlCol="0">
            <a:spAutoFit/>
          </a:bodyPr>
          <a:lstStyle/>
          <a:p>
            <a:pPr algn="ctr"/>
            <a:r>
              <a:rPr lang="en-US" sz="3600" b="1" dirty="0" smtClean="0"/>
              <a:t>Graphs/Tables/Charts </a:t>
            </a:r>
            <a:endParaRPr lang="en-US" sz="3600" b="1" dirty="0"/>
          </a:p>
        </p:txBody>
      </p:sp>
      <p:sp>
        <p:nvSpPr>
          <p:cNvPr id="90" name="TextBox 89"/>
          <p:cNvSpPr txBox="1"/>
          <p:nvPr/>
        </p:nvSpPr>
        <p:spPr>
          <a:xfrm rot="16200000">
            <a:off x="25284419" y="15326965"/>
            <a:ext cx="8125737" cy="646331"/>
          </a:xfrm>
          <a:prstGeom prst="rect">
            <a:avLst/>
          </a:prstGeom>
          <a:noFill/>
        </p:spPr>
        <p:txBody>
          <a:bodyPr wrap="square" rtlCol="0">
            <a:spAutoFit/>
          </a:bodyPr>
          <a:lstStyle/>
          <a:p>
            <a:pPr algn="ctr"/>
            <a:r>
              <a:rPr lang="en-US" sz="3600" b="1" dirty="0" smtClean="0"/>
              <a:t>Graphs/Tables/Charts </a:t>
            </a:r>
            <a:endParaRPr lang="en-US" sz="3600" b="1" dirty="0"/>
          </a:p>
        </p:txBody>
      </p:sp>
      <p:sp>
        <p:nvSpPr>
          <p:cNvPr id="91" name="TextBox 90"/>
          <p:cNvSpPr txBox="1"/>
          <p:nvPr/>
        </p:nvSpPr>
        <p:spPr>
          <a:xfrm>
            <a:off x="19001448" y="6504047"/>
            <a:ext cx="9348803" cy="2062103"/>
          </a:xfrm>
          <a:prstGeom prst="rect">
            <a:avLst/>
          </a:prstGeom>
          <a:noFill/>
        </p:spPr>
        <p:txBody>
          <a:bodyPr wrap="square" rtlCol="0">
            <a:spAutoFit/>
          </a:bodyPr>
          <a:lstStyle/>
          <a:p>
            <a:r>
              <a:rPr lang="en-US" sz="3200" b="1" dirty="0" smtClean="0">
                <a:latin typeface="Georgia"/>
                <a:cs typeface="Georgia"/>
              </a:rPr>
              <a:t>What do you want to tell the viewer about your research and why it is important? Make sure that your findings are simply and clearly stated. </a:t>
            </a:r>
            <a:endParaRPr lang="en-US" sz="3200" b="1" dirty="0">
              <a:latin typeface="Georgia"/>
              <a:cs typeface="Georgia"/>
            </a:endParaRPr>
          </a:p>
        </p:txBody>
      </p:sp>
      <p:sp>
        <p:nvSpPr>
          <p:cNvPr id="92" name="TextBox 91"/>
          <p:cNvSpPr txBox="1"/>
          <p:nvPr/>
        </p:nvSpPr>
        <p:spPr>
          <a:xfrm>
            <a:off x="33037122" y="6504047"/>
            <a:ext cx="9096701" cy="1569660"/>
          </a:xfrm>
          <a:prstGeom prst="rect">
            <a:avLst/>
          </a:prstGeom>
          <a:noFill/>
        </p:spPr>
        <p:txBody>
          <a:bodyPr wrap="square" rtlCol="0">
            <a:spAutoFit/>
          </a:bodyPr>
          <a:lstStyle/>
          <a:p>
            <a:r>
              <a:rPr lang="en-US" sz="3200" b="1" dirty="0" smtClean="0">
                <a:latin typeface="Georgia"/>
                <a:cs typeface="Georgia"/>
              </a:rPr>
              <a:t>This will focus the viewer's attention on what it is you are trying to communicate about your research. </a:t>
            </a:r>
            <a:endParaRPr lang="en-US" sz="3200" b="1" dirty="0">
              <a:latin typeface="Georgia"/>
              <a:cs typeface="Georgia"/>
            </a:endParaRPr>
          </a:p>
        </p:txBody>
      </p:sp>
      <p:cxnSp>
        <p:nvCxnSpPr>
          <p:cNvPr id="93" name="Straight Connector 92"/>
          <p:cNvCxnSpPr/>
          <p:nvPr/>
        </p:nvCxnSpPr>
        <p:spPr>
          <a:xfrm rot="5400000">
            <a:off x="12908415" y="7595073"/>
            <a:ext cx="3750813" cy="1588"/>
          </a:xfrm>
          <a:prstGeom prst="line">
            <a:avLst/>
          </a:prstGeom>
          <a:ln w="34925" cap="flat" cmpd="sng" algn="ctr">
            <a:solidFill>
              <a:schemeClr val="bg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27271133" y="7503974"/>
            <a:ext cx="3750813" cy="1588"/>
          </a:xfrm>
          <a:prstGeom prst="line">
            <a:avLst/>
          </a:prstGeom>
          <a:ln w="34925" cap="flat" cmpd="sng" algn="ctr">
            <a:solidFill>
              <a:schemeClr val="bg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5" name="Round Diagonal Corner Rectangle 94"/>
          <p:cNvSpPr/>
          <p:nvPr/>
        </p:nvSpPr>
        <p:spPr>
          <a:xfrm>
            <a:off x="840306" y="4284163"/>
            <a:ext cx="42108032" cy="1435504"/>
          </a:xfrm>
          <a:prstGeom prst="round2DiagRect">
            <a:avLst/>
          </a:prstGeom>
          <a:ln>
            <a:noFill/>
          </a:ln>
          <a:effectLst>
            <a:outerShdw blurRad="40000" dist="58039" dir="504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6" name="TextBox 95"/>
          <p:cNvSpPr txBox="1"/>
          <p:nvPr/>
        </p:nvSpPr>
        <p:spPr>
          <a:xfrm>
            <a:off x="12399997" y="4378233"/>
            <a:ext cx="17074254" cy="1200329"/>
          </a:xfrm>
          <a:prstGeom prst="rect">
            <a:avLst/>
          </a:prstGeom>
          <a:noFill/>
        </p:spPr>
        <p:txBody>
          <a:bodyPr wrap="square" rtlCol="0">
            <a:spAutoFit/>
          </a:bodyPr>
          <a:lstStyle/>
          <a:p>
            <a:pPr algn="ctr"/>
            <a:r>
              <a:rPr lang="en-US" sz="7200" b="1" dirty="0" smtClean="0">
                <a:solidFill>
                  <a:schemeClr val="bg1"/>
                </a:solidFill>
              </a:rPr>
              <a:t>WHAT WE LEARNED</a:t>
            </a:r>
            <a:endParaRPr lang="en-US" sz="7200" b="1" dirty="0">
              <a:solidFill>
                <a:schemeClr val="bg1"/>
              </a:solidFill>
            </a:endParaRPr>
          </a:p>
        </p:txBody>
      </p:sp>
      <p:sp>
        <p:nvSpPr>
          <p:cNvPr id="97" name="Oval 96"/>
          <p:cNvSpPr/>
          <p:nvPr/>
        </p:nvSpPr>
        <p:spPr>
          <a:xfrm>
            <a:off x="2329118" y="6365055"/>
            <a:ext cx="2476316" cy="2476316"/>
          </a:xfrm>
          <a:prstGeom prst="ellipse">
            <a:avLst/>
          </a:prstGeom>
          <a:noFill/>
          <a:ln w="254000" cap="flat" cmpd="sng" algn="ctr">
            <a:solidFill>
              <a:schemeClr val="bg1">
                <a:alpha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3128443" y="6710483"/>
            <a:ext cx="808635" cy="1569660"/>
          </a:xfrm>
          <a:prstGeom prst="rect">
            <a:avLst/>
          </a:prstGeom>
          <a:noFill/>
        </p:spPr>
        <p:txBody>
          <a:bodyPr wrap="none" rtlCol="0">
            <a:spAutoFit/>
          </a:bodyPr>
          <a:lstStyle/>
          <a:p>
            <a:r>
              <a:rPr lang="en-US" sz="9600" b="1" dirty="0" smtClean="0">
                <a:solidFill>
                  <a:schemeClr val="bg1"/>
                </a:solidFill>
              </a:rPr>
              <a:t>1</a:t>
            </a:r>
            <a:endParaRPr lang="en-US" sz="9600" b="1" dirty="0">
              <a:solidFill>
                <a:schemeClr val="bg1"/>
              </a:solidFill>
            </a:endParaRPr>
          </a:p>
        </p:txBody>
      </p:sp>
      <p:sp>
        <p:nvSpPr>
          <p:cNvPr id="99" name="TextBox 98"/>
          <p:cNvSpPr txBox="1"/>
          <p:nvPr/>
        </p:nvSpPr>
        <p:spPr>
          <a:xfrm>
            <a:off x="5081440" y="6504047"/>
            <a:ext cx="8449323" cy="1569660"/>
          </a:xfrm>
          <a:prstGeom prst="rect">
            <a:avLst/>
          </a:prstGeom>
          <a:noFill/>
        </p:spPr>
        <p:txBody>
          <a:bodyPr wrap="square" rtlCol="0">
            <a:spAutoFit/>
          </a:bodyPr>
          <a:lstStyle/>
          <a:p>
            <a:r>
              <a:rPr lang="en-US" sz="3200" b="1" dirty="0" smtClean="0">
                <a:latin typeface="Georgia"/>
                <a:cs typeface="Georgia"/>
              </a:rPr>
              <a:t>Here's the place for your </a:t>
            </a:r>
            <a:r>
              <a:rPr lang="en-US" sz="3200" b="1" dirty="0" err="1" smtClean="0">
                <a:latin typeface="Georgia"/>
                <a:cs typeface="Georgia"/>
              </a:rPr>
              <a:t>message(s</a:t>
            </a:r>
            <a:r>
              <a:rPr lang="en-US" sz="3200" b="1" dirty="0" smtClean="0">
                <a:latin typeface="Georgia"/>
                <a:cs typeface="Georgia"/>
              </a:rPr>
              <a:t>). You should have one or two main messages. </a:t>
            </a:r>
            <a:endParaRPr lang="en-US" sz="3200" b="1" dirty="0">
              <a:latin typeface="Georgia"/>
              <a:cs typeface="Georgia"/>
            </a:endParaRPr>
          </a:p>
        </p:txBody>
      </p:sp>
      <p:sp>
        <p:nvSpPr>
          <p:cNvPr id="100" name="Oval 99"/>
          <p:cNvSpPr/>
          <p:nvPr/>
        </p:nvSpPr>
        <p:spPr>
          <a:xfrm>
            <a:off x="16085801" y="6365055"/>
            <a:ext cx="2476316" cy="2476316"/>
          </a:xfrm>
          <a:prstGeom prst="ellipse">
            <a:avLst/>
          </a:prstGeom>
          <a:noFill/>
          <a:ln w="254000" cap="flat" cmpd="sng" algn="ctr">
            <a:solidFill>
              <a:srgbClr val="FFFFFF">
                <a:alpha val="75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16885126" y="6710483"/>
            <a:ext cx="808635" cy="1569660"/>
          </a:xfrm>
          <a:prstGeom prst="rect">
            <a:avLst/>
          </a:prstGeom>
          <a:noFill/>
        </p:spPr>
        <p:txBody>
          <a:bodyPr wrap="none" rtlCol="0">
            <a:spAutoFit/>
          </a:bodyPr>
          <a:lstStyle/>
          <a:p>
            <a:r>
              <a:rPr lang="en-US" sz="9600" b="1" dirty="0" smtClean="0">
                <a:solidFill>
                  <a:srgbClr val="FFFFFF"/>
                </a:solidFill>
              </a:rPr>
              <a:t>2</a:t>
            </a:r>
            <a:endParaRPr lang="en-US" sz="9600" b="1" dirty="0">
              <a:solidFill>
                <a:srgbClr val="FFFFFF"/>
              </a:solidFill>
            </a:endParaRPr>
          </a:p>
        </p:txBody>
      </p:sp>
      <p:sp>
        <p:nvSpPr>
          <p:cNvPr id="102" name="Oval 101"/>
          <p:cNvSpPr/>
          <p:nvPr/>
        </p:nvSpPr>
        <p:spPr>
          <a:xfrm>
            <a:off x="30127948" y="6365055"/>
            <a:ext cx="2476316" cy="2476316"/>
          </a:xfrm>
          <a:prstGeom prst="ellipse">
            <a:avLst/>
          </a:prstGeom>
          <a:noFill/>
          <a:ln w="254000" cap="flat" cmpd="sng" algn="ctr">
            <a:solidFill>
              <a:srgbClr val="FFFFFF">
                <a:alpha val="75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p:cNvSpPr txBox="1"/>
          <p:nvPr/>
        </p:nvSpPr>
        <p:spPr>
          <a:xfrm>
            <a:off x="30927273" y="6710483"/>
            <a:ext cx="808635" cy="1569660"/>
          </a:xfrm>
          <a:prstGeom prst="rect">
            <a:avLst/>
          </a:prstGeom>
          <a:noFill/>
        </p:spPr>
        <p:txBody>
          <a:bodyPr wrap="none" rtlCol="0">
            <a:spAutoFit/>
          </a:bodyPr>
          <a:lstStyle/>
          <a:p>
            <a:r>
              <a:rPr lang="en-US" sz="9600" b="1" dirty="0" smtClean="0">
                <a:solidFill>
                  <a:srgbClr val="FFFFFF"/>
                </a:solidFill>
              </a:rPr>
              <a:t>3</a:t>
            </a:r>
            <a:endParaRPr lang="en-US" sz="9600" b="1" dirty="0">
              <a:solidFill>
                <a:srgbClr val="FFFFFF"/>
              </a:solidFill>
            </a:endParaRPr>
          </a:p>
        </p:txBody>
      </p:sp>
      <p:sp>
        <p:nvSpPr>
          <p:cNvPr id="104" name="Round Same Side Corner Rectangle 103"/>
          <p:cNvSpPr/>
          <p:nvPr/>
        </p:nvSpPr>
        <p:spPr>
          <a:xfrm>
            <a:off x="851594" y="30882118"/>
            <a:ext cx="42096744" cy="1521483"/>
          </a:xfrm>
          <a:prstGeom prst="round2Same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04"/>
          <p:cNvSpPr txBox="1"/>
          <p:nvPr/>
        </p:nvSpPr>
        <p:spPr>
          <a:xfrm>
            <a:off x="2194014" y="31377426"/>
            <a:ext cx="10773702" cy="523220"/>
          </a:xfrm>
          <a:prstGeom prst="rect">
            <a:avLst/>
          </a:prstGeom>
          <a:noFill/>
        </p:spPr>
        <p:txBody>
          <a:bodyPr wrap="square" rtlCol="0">
            <a:spAutoFit/>
          </a:bodyPr>
          <a:lstStyle/>
          <a:p>
            <a:r>
              <a:rPr lang="en-US" sz="2800" b="1" dirty="0" smtClean="0">
                <a:solidFill>
                  <a:schemeClr val="tx1">
                    <a:lumMod val="65000"/>
                    <a:lumOff val="35000"/>
                  </a:schemeClr>
                </a:solidFill>
              </a:rPr>
              <a:t>© Copyright 2012. Info and Other Footer Info to Go Down Here.</a:t>
            </a:r>
            <a:endParaRPr lang="en-US" sz="2800" b="1" dirty="0">
              <a:solidFill>
                <a:schemeClr val="tx1">
                  <a:lumMod val="65000"/>
                  <a:lumOff val="35000"/>
                </a:schemeClr>
              </a:solidFill>
            </a:endParaRPr>
          </a:p>
        </p:txBody>
      </p:sp>
      <p:sp>
        <p:nvSpPr>
          <p:cNvPr id="106" name="TextBox 105"/>
          <p:cNvSpPr txBox="1"/>
          <p:nvPr/>
        </p:nvSpPr>
        <p:spPr>
          <a:xfrm>
            <a:off x="15411553" y="28310312"/>
            <a:ext cx="12938698" cy="1384995"/>
          </a:xfrm>
          <a:prstGeom prst="rect">
            <a:avLst/>
          </a:prstGeom>
          <a:noFill/>
        </p:spPr>
        <p:txBody>
          <a:bodyPr wrap="square" rtlCol="0">
            <a:spAutoFit/>
          </a:bodyPr>
          <a:lstStyle/>
          <a:p>
            <a:r>
              <a:rPr lang="en-US" sz="2800" b="1" dirty="0" smtClean="0"/>
              <a:t>Photos need to be of high enough quality that they print well in the large poster format. Especially important, make sure that they actually support your message. Photos for the sake of photos only detract from your message.</a:t>
            </a:r>
            <a:endParaRPr lang="en-US" sz="2800" b="1" dirty="0"/>
          </a:p>
        </p:txBody>
      </p:sp>
      <p:sp>
        <p:nvSpPr>
          <p:cNvPr id="107" name="TextBox 106"/>
          <p:cNvSpPr txBox="1"/>
          <p:nvPr/>
        </p:nvSpPr>
        <p:spPr>
          <a:xfrm>
            <a:off x="770596" y="1973116"/>
            <a:ext cx="4625436" cy="461665"/>
          </a:xfrm>
          <a:prstGeom prst="rect">
            <a:avLst/>
          </a:prstGeom>
          <a:solidFill>
            <a:schemeClr val="bg1"/>
          </a:solidFill>
        </p:spPr>
        <p:txBody>
          <a:bodyPr wrap="square" rtlCol="0">
            <a:spAutoFit/>
          </a:bodyPr>
          <a:lstStyle/>
          <a:p>
            <a:pPr algn="ctr"/>
            <a:r>
              <a:rPr lang="en-US" sz="2400" b="1" dirty="0" smtClean="0"/>
              <a:t>YOUR UNIVERSITY LOGO HERE</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528</TotalTime>
  <Words>430</Words>
  <Application>Microsoft Macintosh PowerPoint</Application>
  <PresentationFormat>Custom</PresentationFormat>
  <Paragraphs>44</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Unlimited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Vicki Pollack</dc:creator>
  <cp:lastModifiedBy>William Harris</cp:lastModifiedBy>
  <cp:revision>14</cp:revision>
  <dcterms:created xsi:type="dcterms:W3CDTF">2012-11-05T17:02:08Z</dcterms:created>
  <dcterms:modified xsi:type="dcterms:W3CDTF">2012-11-05T17:07:18Z</dcterms:modified>
</cp:coreProperties>
</file>